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8"/>
  </p:notesMasterIdLst>
  <p:sldIdLst>
    <p:sldId id="257" r:id="rId2"/>
    <p:sldId id="284" r:id="rId3"/>
    <p:sldId id="305" r:id="rId4"/>
    <p:sldId id="306" r:id="rId5"/>
    <p:sldId id="307" r:id="rId6"/>
    <p:sldId id="308" r:id="rId7"/>
    <p:sldId id="274" r:id="rId8"/>
    <p:sldId id="270" r:id="rId9"/>
    <p:sldId id="273" r:id="rId10"/>
    <p:sldId id="275" r:id="rId11"/>
    <p:sldId id="278" r:id="rId12"/>
    <p:sldId id="280" r:id="rId13"/>
    <p:sldId id="281" r:id="rId14"/>
    <p:sldId id="282" r:id="rId15"/>
    <p:sldId id="271" r:id="rId16"/>
    <p:sldId id="272" r:id="rId17"/>
    <p:sldId id="321" r:id="rId18"/>
    <p:sldId id="318" r:id="rId19"/>
    <p:sldId id="320" r:id="rId20"/>
    <p:sldId id="319" r:id="rId21"/>
    <p:sldId id="322" r:id="rId22"/>
    <p:sldId id="323" r:id="rId23"/>
    <p:sldId id="288" r:id="rId24"/>
    <p:sldId id="289" r:id="rId25"/>
    <p:sldId id="290" r:id="rId26"/>
    <p:sldId id="291" r:id="rId27"/>
    <p:sldId id="313" r:id="rId28"/>
    <p:sldId id="315" r:id="rId29"/>
    <p:sldId id="316" r:id="rId30"/>
    <p:sldId id="292" r:id="rId31"/>
    <p:sldId id="317" r:id="rId32"/>
    <p:sldId id="294" r:id="rId33"/>
    <p:sldId id="295" r:id="rId34"/>
    <p:sldId id="293" r:id="rId35"/>
    <p:sldId id="296" r:id="rId36"/>
    <p:sldId id="297" r:id="rId37"/>
    <p:sldId id="298" r:id="rId38"/>
    <p:sldId id="299" r:id="rId39"/>
    <p:sldId id="301" r:id="rId40"/>
    <p:sldId id="302" r:id="rId41"/>
    <p:sldId id="303" r:id="rId42"/>
    <p:sldId id="304" r:id="rId43"/>
    <p:sldId id="285" r:id="rId44"/>
    <p:sldId id="286" r:id="rId45"/>
    <p:sldId id="287" r:id="rId46"/>
    <p:sldId id="268"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7" autoAdjust="0"/>
    <p:restoredTop sz="94660"/>
  </p:normalViewPr>
  <p:slideViewPr>
    <p:cSldViewPr snapToGrid="0">
      <p:cViewPr varScale="1">
        <p:scale>
          <a:sx n="73" d="100"/>
          <a:sy n="73" d="100"/>
        </p:scale>
        <p:origin x="600" y="78"/>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4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DF54A3-755B-43B0-82ED-E0D678DFA5D0}" type="datetimeFigureOut">
              <a:rPr lang="en-US" smtClean="0"/>
              <a:pPr/>
              <a:t>5/30/2017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124324-F670-4914-A5B8-3A31E27CAC1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7124324-F670-4914-A5B8-3A31E27CAC17}"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7124324-F670-4914-A5B8-3A31E27CAC17}"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BA2B09CC-4310-435F-BF07-FDA190BB9CC4}" type="datetimeFigureOut">
              <a:rPr lang="en-US" smtClean="0"/>
              <a:pPr/>
              <a:t>5/30/2017</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2850544-D6EB-4B0D-9AFE-68F96BEB67BD}"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A2B09CC-4310-435F-BF07-FDA190BB9CC4}" type="datetimeFigureOut">
              <a:rPr lang="en-US" smtClean="0"/>
              <a:pPr/>
              <a:t>5/30/2017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850544-D6EB-4B0D-9AFE-68F96BEB67B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A2B09CC-4310-435F-BF07-FDA190BB9CC4}" type="datetimeFigureOut">
              <a:rPr lang="en-US" smtClean="0"/>
              <a:pPr/>
              <a:t>5/30/2017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850544-D6EB-4B0D-9AFE-68F96BEB67B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A2B09CC-4310-435F-BF07-FDA190BB9CC4}" type="datetimeFigureOut">
              <a:rPr lang="en-US" smtClean="0"/>
              <a:pPr/>
              <a:t>5/30/2017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850544-D6EB-4B0D-9AFE-68F96BEB67BD}"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A2B09CC-4310-435F-BF07-FDA190BB9CC4}" type="datetimeFigureOut">
              <a:rPr lang="en-US" smtClean="0"/>
              <a:pPr/>
              <a:t>5/30/2017</a:t>
            </a:fld>
            <a:endParaRPr lang="en-US"/>
          </a:p>
        </p:txBody>
      </p:sp>
      <p:sp>
        <p:nvSpPr>
          <p:cNvPr id="5" name="Footer Placeholder 4"/>
          <p:cNvSpPr>
            <a:spLocks noGrp="1"/>
          </p:cNvSpPr>
          <p:nvPr>
            <p:ph type="ftr" sz="quarter" idx="11"/>
          </p:nvPr>
        </p:nvSpPr>
        <p:spPr>
          <a:xfrm>
            <a:off x="1066800" y="6172200"/>
            <a:ext cx="5334000" cy="457200"/>
          </a:xfrm>
        </p:spPr>
        <p:txBody>
          <a:bodyPr/>
          <a:lstStyle/>
          <a:p>
            <a:endParaRPr lang="en-US"/>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42850544-D6EB-4B0D-9AFE-68F96BEB67B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A2B09CC-4310-435F-BF07-FDA190BB9CC4}" type="datetimeFigureOut">
              <a:rPr lang="en-US" smtClean="0"/>
              <a:pPr/>
              <a:t>5/30/2017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850544-D6EB-4B0D-9AFE-68F96BEB67BD}"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A2B09CC-4310-435F-BF07-FDA190BB9CC4}" type="datetimeFigureOut">
              <a:rPr lang="en-US" smtClean="0"/>
              <a:pPr/>
              <a:t>5/30/2017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850544-D6EB-4B0D-9AFE-68F96BEB67BD}"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A2B09CC-4310-435F-BF07-FDA190BB9CC4}" type="datetimeFigureOut">
              <a:rPr lang="en-US" smtClean="0"/>
              <a:pPr/>
              <a:t>5/30/2017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850544-D6EB-4B0D-9AFE-68F96BEB67B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2B09CC-4310-435F-BF07-FDA190BB9CC4}" type="datetimeFigureOut">
              <a:rPr lang="en-US" smtClean="0"/>
              <a:pPr/>
              <a:t>5/30/2017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850544-D6EB-4B0D-9AFE-68F96BEB67B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A2B09CC-4310-435F-BF07-FDA190BB9CC4}" type="datetimeFigureOut">
              <a:rPr lang="en-US" smtClean="0"/>
              <a:pPr/>
              <a:t>5/30/2017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850544-D6EB-4B0D-9AFE-68F96BEB67BD}"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A2B09CC-4310-435F-BF07-FDA190BB9CC4}" type="datetimeFigureOut">
              <a:rPr lang="en-US" smtClean="0"/>
              <a:pPr/>
              <a:t>5/30/2017</a:t>
            </a:fld>
            <a:endParaRPr lang="en-US"/>
          </a:p>
        </p:txBody>
      </p:sp>
      <p:sp>
        <p:nvSpPr>
          <p:cNvPr id="6" name="Footer Placeholder 5"/>
          <p:cNvSpPr>
            <a:spLocks noGrp="1"/>
          </p:cNvSpPr>
          <p:nvPr>
            <p:ph type="ftr" sz="quarter" idx="11"/>
          </p:nvPr>
        </p:nvSpPr>
        <p:spPr>
          <a:xfrm>
            <a:off x="1219200" y="6172200"/>
            <a:ext cx="5181600" cy="457200"/>
          </a:xfrm>
        </p:spPr>
        <p:txBody>
          <a:bodyPr/>
          <a:lstStyle/>
          <a:p>
            <a:endParaRPr lang="en-US"/>
          </a:p>
        </p:txBody>
      </p:sp>
      <p:sp>
        <p:nvSpPr>
          <p:cNvPr id="7" name="Slide Number Placeholder 6"/>
          <p:cNvSpPr>
            <a:spLocks noGrp="1"/>
          </p:cNvSpPr>
          <p:nvPr>
            <p:ph type="sldNum" sz="quarter" idx="12"/>
          </p:nvPr>
        </p:nvSpPr>
        <p:spPr>
          <a:xfrm>
            <a:off x="195072" y="6208776"/>
            <a:ext cx="609600" cy="457200"/>
          </a:xfrm>
        </p:spPr>
        <p:txBody>
          <a:bodyPr/>
          <a:lstStyle/>
          <a:p>
            <a:fld id="{42850544-D6EB-4B0D-9AFE-68F96BEB67BD}"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BA2B09CC-4310-435F-BF07-FDA190BB9CC4}" type="datetimeFigureOut">
              <a:rPr lang="en-US" smtClean="0"/>
              <a:pPr/>
              <a:t>5/30/2017</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2850544-D6EB-4B0D-9AFE-68F96BEB67B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18756" y="3593379"/>
            <a:ext cx="4098718" cy="2588732"/>
          </a:xfrm>
        </p:spPr>
        <p:txBody>
          <a:bodyPr>
            <a:normAutofit fontScale="85000" lnSpcReduction="10000"/>
          </a:bodyPr>
          <a:lstStyle/>
          <a:p>
            <a:pPr algn="l"/>
            <a:r>
              <a:rPr lang="en-US" sz="2800" dirty="0">
                <a:solidFill>
                  <a:schemeClr val="tx1"/>
                </a:solidFill>
              </a:rPr>
              <a:t>Project Members:</a:t>
            </a:r>
          </a:p>
          <a:p>
            <a:pPr algn="just"/>
            <a:r>
              <a:rPr lang="en-US" sz="2800" dirty="0">
                <a:solidFill>
                  <a:schemeClr val="tx1"/>
                </a:solidFill>
              </a:rPr>
              <a:t>1</a:t>
            </a:r>
            <a:r>
              <a:rPr lang="en-US" sz="2800" dirty="0" smtClean="0">
                <a:solidFill>
                  <a:schemeClr val="tx1"/>
                </a:solidFill>
              </a:rPr>
              <a:t>. Pranav Chauhan (1309140068)</a:t>
            </a:r>
            <a:endParaRPr lang="en-US" sz="2800" dirty="0">
              <a:solidFill>
                <a:schemeClr val="tx1"/>
              </a:solidFill>
            </a:endParaRPr>
          </a:p>
          <a:p>
            <a:pPr algn="just"/>
            <a:r>
              <a:rPr lang="en-US" sz="2800" dirty="0">
                <a:solidFill>
                  <a:schemeClr val="tx1"/>
                </a:solidFill>
              </a:rPr>
              <a:t>2. </a:t>
            </a:r>
            <a:r>
              <a:rPr lang="en-US" sz="2800" dirty="0" err="1" smtClean="0">
                <a:solidFill>
                  <a:schemeClr val="tx1"/>
                </a:solidFill>
              </a:rPr>
              <a:t>Rishabh</a:t>
            </a:r>
            <a:r>
              <a:rPr lang="en-US" sz="2800" dirty="0" smtClean="0">
                <a:solidFill>
                  <a:schemeClr val="tx1"/>
                </a:solidFill>
              </a:rPr>
              <a:t> Gupta  (1309140082)</a:t>
            </a:r>
            <a:endParaRPr lang="en-US" sz="2800" dirty="0">
              <a:solidFill>
                <a:schemeClr val="tx1"/>
              </a:solidFill>
            </a:endParaRPr>
          </a:p>
          <a:p>
            <a:pPr algn="just"/>
            <a:r>
              <a:rPr lang="en-US" sz="2800" dirty="0">
                <a:solidFill>
                  <a:schemeClr val="tx1"/>
                </a:solidFill>
              </a:rPr>
              <a:t>3. </a:t>
            </a:r>
            <a:r>
              <a:rPr lang="en-US" sz="2800" dirty="0" smtClean="0">
                <a:solidFill>
                  <a:schemeClr val="tx1"/>
                </a:solidFill>
              </a:rPr>
              <a:t>Shiv Mani Yadav (1309140096)</a:t>
            </a:r>
            <a:endParaRPr lang="en-US" sz="2800" dirty="0">
              <a:solidFill>
                <a:schemeClr val="tx1"/>
              </a:solidFill>
            </a:endParaRPr>
          </a:p>
          <a:p>
            <a:pPr algn="just"/>
            <a:r>
              <a:rPr lang="en-US" sz="2800" dirty="0">
                <a:solidFill>
                  <a:schemeClr val="tx1"/>
                </a:solidFill>
              </a:rPr>
              <a:t>4</a:t>
            </a:r>
            <a:r>
              <a:rPr lang="en-US" sz="2800" dirty="0" smtClean="0">
                <a:solidFill>
                  <a:schemeClr val="tx1"/>
                </a:solidFill>
              </a:rPr>
              <a:t>. </a:t>
            </a:r>
            <a:r>
              <a:rPr lang="en-US" sz="2800" dirty="0" err="1" smtClean="0">
                <a:solidFill>
                  <a:schemeClr val="tx1"/>
                </a:solidFill>
              </a:rPr>
              <a:t>Siddharth</a:t>
            </a:r>
            <a:r>
              <a:rPr lang="en-US" sz="2800" dirty="0" smtClean="0">
                <a:solidFill>
                  <a:schemeClr val="tx1"/>
                </a:solidFill>
              </a:rPr>
              <a:t> Singh (1309140105)</a:t>
            </a:r>
            <a:endParaRPr lang="en-US" sz="2800" dirty="0">
              <a:solidFill>
                <a:schemeClr val="tx1"/>
              </a:solidFill>
            </a:endParaRPr>
          </a:p>
        </p:txBody>
      </p:sp>
      <p:sp>
        <p:nvSpPr>
          <p:cNvPr id="2" name="Title 1"/>
          <p:cNvSpPr>
            <a:spLocks noGrp="1"/>
          </p:cNvSpPr>
          <p:nvPr>
            <p:ph type="ctrTitle"/>
          </p:nvPr>
        </p:nvSpPr>
        <p:spPr>
          <a:xfrm>
            <a:off x="2523348" y="692695"/>
            <a:ext cx="7272808" cy="2311761"/>
          </a:xfrm>
        </p:spPr>
        <p:txBody>
          <a:bodyPr>
            <a:normAutofit/>
          </a:bodyPr>
          <a:lstStyle/>
          <a:p>
            <a:r>
              <a:rPr lang="en-US" sz="3200" dirty="0" smtClean="0"/>
              <a:t/>
            </a:r>
            <a:br>
              <a:rPr lang="en-US" sz="3200" dirty="0" smtClean="0"/>
            </a:br>
            <a:r>
              <a:rPr sz="3200" smtClean="0"/>
              <a:t/>
            </a:r>
            <a:br>
              <a:rPr sz="3200" smtClean="0"/>
            </a:br>
            <a:r>
              <a:rPr lang="en-US" sz="3200" dirty="0" smtClean="0"/>
              <a:t>EXPERIMENTAL ANALYSIS OF FLAPPING FLIGHT MECHANISM OF BIRDS</a:t>
            </a:r>
            <a:endParaRPr lang="en-IN" sz="3200" dirty="0"/>
          </a:p>
        </p:txBody>
      </p:sp>
      <p:sp>
        <p:nvSpPr>
          <p:cNvPr id="4" name="TextBox 3"/>
          <p:cNvSpPr txBox="1"/>
          <p:nvPr/>
        </p:nvSpPr>
        <p:spPr>
          <a:xfrm>
            <a:off x="7283624" y="4149081"/>
            <a:ext cx="3384376" cy="1477328"/>
          </a:xfrm>
          <a:prstGeom prst="rect">
            <a:avLst/>
          </a:prstGeom>
          <a:noFill/>
        </p:spPr>
        <p:txBody>
          <a:bodyPr wrap="square" rtlCol="0">
            <a:spAutoFit/>
          </a:bodyPr>
          <a:lstStyle/>
          <a:p>
            <a:r>
              <a:rPr lang="en-US" sz="2400" b="1" dirty="0" smtClean="0"/>
              <a:t>Project supervisor :</a:t>
            </a:r>
            <a:endParaRPr lang="en-US" sz="2400" b="1" dirty="0"/>
          </a:p>
          <a:p>
            <a:r>
              <a:rPr lang="en-US" sz="2400" b="1" dirty="0"/>
              <a:t>Dr. </a:t>
            </a:r>
            <a:r>
              <a:rPr lang="en-US" sz="2400" b="1" dirty="0" err="1"/>
              <a:t>Prashant</a:t>
            </a:r>
            <a:r>
              <a:rPr lang="en-US" sz="2400" b="1" dirty="0"/>
              <a:t> </a:t>
            </a:r>
            <a:r>
              <a:rPr lang="en-US" sz="2400" b="1" dirty="0" err="1"/>
              <a:t>Chauhan</a:t>
            </a:r>
            <a:endParaRPr lang="en-US" sz="2400" b="1" dirty="0"/>
          </a:p>
          <a:p>
            <a:r>
              <a:rPr lang="en-US" sz="2400" b="1" dirty="0"/>
              <a:t>(Associate Professor)</a:t>
            </a:r>
          </a:p>
          <a:p>
            <a:endParaRPr lang="en-IN" dirty="0"/>
          </a:p>
        </p:txBody>
      </p:sp>
    </p:spTree>
    <p:extLst>
      <p:ext uri="{BB962C8B-B14F-4D97-AF65-F5344CB8AC3E}">
        <p14:creationId xmlns:p14="http://schemas.microsoft.com/office/powerpoint/2010/main" val="1157480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CONTRACTION CONE</a:t>
            </a:r>
            <a:endParaRPr lang="en-US" dirty="0"/>
          </a:p>
        </p:txBody>
      </p:sp>
      <p:sp>
        <p:nvSpPr>
          <p:cNvPr id="3" name="Content Placeholder 2"/>
          <p:cNvSpPr>
            <a:spLocks noGrp="1"/>
          </p:cNvSpPr>
          <p:nvPr>
            <p:ph sz="quarter" idx="1"/>
          </p:nvPr>
        </p:nvSpPr>
        <p:spPr/>
        <p:txBody>
          <a:bodyPr/>
          <a:lstStyle/>
          <a:p>
            <a:pPr>
              <a:buNone/>
            </a:pPr>
            <a:r>
              <a:rPr lang="en-US" dirty="0" smtClean="0"/>
              <a:t>     The contraction accelerates the flow to the test section, further reducing an variations in velocity. The contraction starts with the selection of contraction ratio 6. For smaller tunnels the contraction ratio should be in between 6 to 9. The length of the contraction should be in between 0.15 R to R. R being the hydraulic radius of the contraction section inlet. Too large contraction section avoids flow </a:t>
            </a:r>
            <a:r>
              <a:rPr lang="en-US" smtClean="0"/>
              <a:t>separation.For</a:t>
            </a:r>
            <a:r>
              <a:rPr lang="en-US" dirty="0" smtClean="0"/>
              <a:t> </a:t>
            </a:r>
            <a:r>
              <a:rPr lang="en-US" dirty="0" smtClean="0"/>
              <a:t>easier and cheaper construction a straight contraction shape is used instead of solving complex equations to get the wall shape. The nozzle exit cross section dimensions and shape are identical to the test chamber</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DIFFUSOR CONE </a:t>
            </a:r>
            <a:endParaRPr lang="en-US" dirty="0"/>
          </a:p>
        </p:txBody>
      </p:sp>
      <p:sp>
        <p:nvSpPr>
          <p:cNvPr id="3" name="Content Placeholder 2"/>
          <p:cNvSpPr>
            <a:spLocks noGrp="1"/>
          </p:cNvSpPr>
          <p:nvPr>
            <p:ph sz="quarter" idx="1"/>
          </p:nvPr>
        </p:nvSpPr>
        <p:spPr/>
        <p:txBody>
          <a:bodyPr/>
          <a:lstStyle/>
          <a:p>
            <a:pPr>
              <a:buNone/>
            </a:pPr>
            <a:r>
              <a:rPr lang="en-US" dirty="0" smtClean="0"/>
              <a:t>The diffuser is mainly used to reduce the velocity of flow in the shortest possible distance to reduce the load on drive system. The flow through the diffuser depends on its geometry defined by area ratio (ratio of outlet area to the inlet area) and diffuser angle (2θ), wall contour and diffuser cross-sectional shapes. The area ratio of the diffuser should be less than 2.5 and diffuser angle should be 5˚ – 7˚ for controlling flow separation. The minimum length of diffuser can be found from Equation, </a:t>
            </a:r>
          </a:p>
          <a:p>
            <a:pPr>
              <a:buNone/>
            </a:pPr>
            <a:endParaRPr lang="en-US" dirty="0"/>
          </a:p>
        </p:txBody>
      </p:sp>
      <p:pic>
        <p:nvPicPr>
          <p:cNvPr id="4" name="Picture 3"/>
          <p:cNvPicPr/>
          <p:nvPr/>
        </p:nvPicPr>
        <p:blipFill>
          <a:blip r:embed="rId2"/>
          <a:srcRect/>
          <a:stretch>
            <a:fillRect/>
          </a:stretch>
        </p:blipFill>
        <p:spPr bwMode="auto">
          <a:xfrm>
            <a:off x="1867807" y="4527731"/>
            <a:ext cx="2625816" cy="1037046"/>
          </a:xfrm>
          <a:prstGeom prst="rect">
            <a:avLst/>
          </a:prstGeom>
          <a:noFill/>
          <a:ln w="9525">
            <a:noFill/>
            <a:miter lim="800000"/>
            <a:headEnd/>
            <a:tailEnd/>
          </a:ln>
        </p:spPr>
      </p:pic>
      <p:sp>
        <p:nvSpPr>
          <p:cNvPr id="5" name="TextBox 4"/>
          <p:cNvSpPr txBox="1"/>
          <p:nvPr/>
        </p:nvSpPr>
        <p:spPr>
          <a:xfrm>
            <a:off x="5773003" y="4599296"/>
            <a:ext cx="3848669" cy="646331"/>
          </a:xfrm>
          <a:prstGeom prst="rect">
            <a:avLst/>
          </a:prstGeom>
          <a:noFill/>
        </p:spPr>
        <p:txBody>
          <a:bodyPr wrap="square" rtlCol="0">
            <a:spAutoFit/>
          </a:bodyPr>
          <a:lstStyle/>
          <a:p>
            <a:r>
              <a:rPr lang="en-US" dirty="0" smtClean="0"/>
              <a:t>Where, Dh1 is the inlet sections hydraulic diameter</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SECTION </a:t>
            </a:r>
            <a:endParaRPr lang="en-US" dirty="0"/>
          </a:p>
        </p:txBody>
      </p:sp>
      <p:sp>
        <p:nvSpPr>
          <p:cNvPr id="3" name="Content Placeholder 2"/>
          <p:cNvSpPr>
            <a:spLocks noGrp="1"/>
          </p:cNvSpPr>
          <p:nvPr>
            <p:ph sz="quarter" idx="1"/>
          </p:nvPr>
        </p:nvSpPr>
        <p:spPr/>
        <p:txBody>
          <a:bodyPr>
            <a:normAutofit/>
          </a:bodyPr>
          <a:lstStyle/>
          <a:p>
            <a:pPr>
              <a:buNone/>
            </a:pPr>
            <a:r>
              <a:rPr lang="en-US" b="1" dirty="0" smtClean="0"/>
              <a:t>Test Section </a:t>
            </a:r>
            <a:r>
              <a:rPr lang="en-US" dirty="0" smtClean="0"/>
              <a:t>The first step in wind tunnel design is defining a priori the test chamber criteria which are dimensions, shape and desired air velocity. The test chamber length has to be in the range of 0.5 - 3 times its hydraulic diameter. This choice takes into account that the air flow exiting the nozzle needs 0.5 times the hydraulic diameter to become almost uniform. Moreover, a long test chamber (more than 3 times the equivalent hydraulic diameter) could increase boundary layer thickness causing the boundary layer to detach at the test chamber exit. The test chamber also has flanges and windows to allow sample observations and introduce measuring tools.</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HONEYCOMB MESH</a:t>
            </a:r>
            <a:endParaRPr lang="en-US" dirty="0"/>
          </a:p>
        </p:txBody>
      </p:sp>
      <p:sp>
        <p:nvSpPr>
          <p:cNvPr id="3" name="Content Placeholder 2"/>
          <p:cNvSpPr>
            <a:spLocks noGrp="1"/>
          </p:cNvSpPr>
          <p:nvPr>
            <p:ph sz="quarter" idx="1"/>
          </p:nvPr>
        </p:nvSpPr>
        <p:spPr/>
        <p:txBody>
          <a:bodyPr/>
          <a:lstStyle/>
          <a:p>
            <a:r>
              <a:rPr lang="en-US" dirty="0" smtClean="0"/>
              <a:t>The honeycomb removes the swirl from the incoming flow and minimizes the variation in both mean and fluctuating velocity. It should have sufficient flexural rigidity to withstand applied forces during operation without significant deformation. The primary design parameter for honeycomb is the ratio of length to cell hydraulic diameter (L/D) and porosity (flow area upon total area). Recommended L/D ratio for honeycomb is 6 to 8 with porosity nearly 0.8</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Content Placeholder 3" descr="wind-tunnel-design-23-638.jpg"/>
          <p:cNvPicPr>
            <a:picLocks noGrp="1" noChangeAspect="1"/>
          </p:cNvPicPr>
          <p:nvPr>
            <p:ph sz="quarter" idx="1"/>
          </p:nvPr>
        </p:nvPicPr>
        <p:blipFill>
          <a:blip r:embed="rId2"/>
          <a:stretch>
            <a:fillRect/>
          </a:stretch>
        </p:blipFill>
        <p:spPr>
          <a:xfrm>
            <a:off x="3330054" y="1230528"/>
            <a:ext cx="5982791" cy="4491783"/>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r>
              <a:rPr lang="en-US" b="1" dirty="0" smtClean="0">
                <a:solidFill>
                  <a:srgbClr val="FF0000"/>
                </a:solidFill>
              </a:rPr>
              <a:t>DESIGN PROCESS </a:t>
            </a:r>
            <a:endParaRPr lang="en-IN" b="1" dirty="0">
              <a:solidFill>
                <a:srgbClr val="FF0000"/>
              </a:solidFill>
            </a:endParaRPr>
          </a:p>
        </p:txBody>
      </p:sp>
      <p:sp>
        <p:nvSpPr>
          <p:cNvPr id="3" name="Content Placeholder 2"/>
          <p:cNvSpPr>
            <a:spLocks noGrp="1"/>
          </p:cNvSpPr>
          <p:nvPr>
            <p:ph sz="quarter" idx="1"/>
          </p:nvPr>
        </p:nvSpPr>
        <p:spPr>
          <a:xfrm>
            <a:off x="867104" y="1936531"/>
            <a:ext cx="10699531" cy="4572000"/>
          </a:xfrm>
        </p:spPr>
        <p:txBody>
          <a:bodyPr/>
          <a:lstStyle/>
          <a:p>
            <a:r>
              <a:rPr lang="en-US" dirty="0"/>
              <a:t>Phase 1: Design to meet the length </a:t>
            </a:r>
            <a:r>
              <a:rPr lang="en-US" dirty="0" smtClean="0"/>
              <a:t>requirement .</a:t>
            </a:r>
            <a:endParaRPr lang="en-IN" dirty="0"/>
          </a:p>
          <a:p>
            <a:endParaRPr lang="en-IN" dirty="0"/>
          </a:p>
          <a:p>
            <a:r>
              <a:rPr lang="en-US" dirty="0"/>
              <a:t>Phase 2: Design for the </a:t>
            </a:r>
            <a:r>
              <a:rPr lang="en-US" dirty="0" smtClean="0"/>
              <a:t>required (and available) fan </a:t>
            </a:r>
            <a:r>
              <a:rPr lang="en-US" dirty="0"/>
              <a:t>considering the constraints with the assumption of ideal flow.</a:t>
            </a:r>
          </a:p>
          <a:p>
            <a:endParaRPr lang="en-IN" dirty="0"/>
          </a:p>
          <a:p>
            <a:r>
              <a:rPr lang="en-US" dirty="0"/>
              <a:t>Phase 3: Design based on flow quality constraints with the assumption of viscous flow.</a:t>
            </a:r>
            <a:endParaRPr lang="en-IN" dirty="0"/>
          </a:p>
          <a:p>
            <a:endParaRPr lang="en-IN" dirty="0"/>
          </a:p>
        </p:txBody>
      </p:sp>
    </p:spTree>
    <p:extLst>
      <p:ext uri="{BB962C8B-B14F-4D97-AF65-F5344CB8AC3E}">
        <p14:creationId xmlns:p14="http://schemas.microsoft.com/office/powerpoint/2010/main" val="4240399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US" u="sng" dirty="0"/>
              <a:t>Phase 1 </a:t>
            </a:r>
            <a:endParaRPr lang="en-IN" dirty="0"/>
          </a:p>
          <a:p>
            <a:pPr lvl="1"/>
            <a:r>
              <a:rPr lang="en-US" dirty="0"/>
              <a:t>Cone angle </a:t>
            </a:r>
            <a:r>
              <a:rPr lang="en-US" dirty="0" smtClean="0"/>
              <a:t>=5.36 </a:t>
            </a:r>
            <a:r>
              <a:rPr lang="en-US" dirty="0"/>
              <a:t>degrees </a:t>
            </a:r>
            <a:endParaRPr lang="en-IN" dirty="0"/>
          </a:p>
          <a:p>
            <a:pPr lvl="1"/>
            <a:r>
              <a:rPr lang="en-US" dirty="0"/>
              <a:t>Area ratio between diffuser nozzle and test section </a:t>
            </a:r>
            <a:r>
              <a:rPr lang="en-US" dirty="0" smtClean="0"/>
              <a:t>area=2.07</a:t>
            </a:r>
            <a:endParaRPr lang="en-IN" dirty="0"/>
          </a:p>
          <a:p>
            <a:pPr lvl="1"/>
            <a:r>
              <a:rPr lang="en-US" dirty="0"/>
              <a:t>Area ratio between contraction nozzle and test section area= 7-11</a:t>
            </a:r>
            <a:endParaRPr lang="en-IN" dirty="0"/>
          </a:p>
          <a:p>
            <a:pPr marL="0" indent="0">
              <a:buNone/>
            </a:pPr>
            <a:r>
              <a:rPr lang="en-US" dirty="0"/>
              <a:t> </a:t>
            </a:r>
            <a:endParaRPr lang="en-IN" dirty="0"/>
          </a:p>
          <a:p>
            <a:r>
              <a:rPr lang="en-US" u="sng" dirty="0"/>
              <a:t>Phase 2 </a:t>
            </a:r>
            <a:endParaRPr lang="en-IN" dirty="0"/>
          </a:p>
          <a:p>
            <a:pPr lvl="1"/>
            <a:r>
              <a:rPr lang="en-US" dirty="0"/>
              <a:t>Velocity required in the test section= </a:t>
            </a:r>
            <a:r>
              <a:rPr lang="en-US" dirty="0" smtClean="0"/>
              <a:t>0-5m/s </a:t>
            </a:r>
            <a:endParaRPr lang="en-IN" dirty="0"/>
          </a:p>
          <a:p>
            <a:pPr lvl="1"/>
            <a:r>
              <a:rPr lang="en-US" dirty="0"/>
              <a:t>Velocity in the contraction section= 𝑈4 = 𝑈3*𝐴3/𝐴4</a:t>
            </a:r>
            <a:endParaRPr lang="en-IN" dirty="0"/>
          </a:p>
          <a:p>
            <a:pPr lvl="1"/>
            <a:r>
              <a:rPr lang="en-US" dirty="0"/>
              <a:t>Velocity in the diffuser section =𝑈2 = 𝑈3*𝐴3/𝐴4</a:t>
            </a:r>
            <a:endParaRPr lang="en-IN" dirty="0"/>
          </a:p>
          <a:p>
            <a:pPr marL="0" indent="0">
              <a:buNone/>
            </a:pPr>
            <a:endParaRPr lang="en-IN" dirty="0"/>
          </a:p>
        </p:txBody>
      </p:sp>
    </p:spTree>
    <p:extLst>
      <p:ext uri="{BB962C8B-B14F-4D97-AF65-F5344CB8AC3E}">
        <p14:creationId xmlns:p14="http://schemas.microsoft.com/office/powerpoint/2010/main" val="1969502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sz="quarter" idx="1"/>
          </p:nvPr>
        </p:nvPicPr>
        <p:blipFill>
          <a:blip r:embed="rId2"/>
          <a:stretch>
            <a:fillRect/>
          </a:stretch>
        </p:blipFill>
        <p:spPr>
          <a:xfrm>
            <a:off x="1886857" y="1030513"/>
            <a:ext cx="9129486" cy="4078515"/>
          </a:xfrm>
          <a:prstGeom prst="rect">
            <a:avLst/>
          </a:prstGeom>
        </p:spPr>
      </p:pic>
      <p:sp>
        <p:nvSpPr>
          <p:cNvPr id="5" name="TextBox 4"/>
          <p:cNvSpPr txBox="1"/>
          <p:nvPr/>
        </p:nvSpPr>
        <p:spPr>
          <a:xfrm>
            <a:off x="4180114" y="5747657"/>
            <a:ext cx="3067828" cy="369332"/>
          </a:xfrm>
          <a:prstGeom prst="rect">
            <a:avLst/>
          </a:prstGeom>
          <a:noFill/>
        </p:spPr>
        <p:txBody>
          <a:bodyPr wrap="none" rtlCol="0">
            <a:spAutoFit/>
          </a:bodyPr>
          <a:lstStyle/>
          <a:p>
            <a:r>
              <a:rPr lang="en-IN" b="1" dirty="0" smtClean="0"/>
              <a:t>Configuration of wind tunnel</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Contraction cone design</a:t>
            </a:r>
            <a:endParaRPr lang="en-US" dirty="0"/>
          </a:p>
        </p:txBody>
      </p:sp>
      <p:sp>
        <p:nvSpPr>
          <p:cNvPr id="3" name="Content Placeholder 2"/>
          <p:cNvSpPr>
            <a:spLocks noGrp="1"/>
          </p:cNvSpPr>
          <p:nvPr>
            <p:ph sz="quarter" idx="1"/>
          </p:nvPr>
        </p:nvSpPr>
        <p:spPr/>
        <p:txBody>
          <a:bodyPr/>
          <a:lstStyle/>
          <a:p>
            <a:r>
              <a:rPr lang="en-US" dirty="0" smtClean="0"/>
              <a:t>Constraints</a:t>
            </a:r>
          </a:p>
          <a:p>
            <a:pPr>
              <a:buNone/>
            </a:pPr>
            <a:r>
              <a:rPr lang="en-US" dirty="0" smtClean="0"/>
              <a:t>For smaller tunnels the contraction ratio should be in between 6 to 9.</a:t>
            </a:r>
          </a:p>
          <a:p>
            <a:pPr>
              <a:buNone/>
            </a:pPr>
            <a:r>
              <a:rPr lang="en-US" dirty="0" smtClean="0"/>
              <a:t> The length of the contraction should be in between 0.15 R to R</a:t>
            </a:r>
            <a:endParaRPr lang="en-US" dirty="0"/>
          </a:p>
        </p:txBody>
      </p:sp>
      <p:sp>
        <p:nvSpPr>
          <p:cNvPr id="4" name="TextBox 3"/>
          <p:cNvSpPr txBox="1"/>
          <p:nvPr/>
        </p:nvSpPr>
        <p:spPr>
          <a:xfrm>
            <a:off x="2279175" y="3289110"/>
            <a:ext cx="7532481" cy="1477328"/>
          </a:xfrm>
          <a:prstGeom prst="rect">
            <a:avLst/>
          </a:prstGeom>
          <a:noFill/>
        </p:spPr>
        <p:txBody>
          <a:bodyPr wrap="square" rtlCol="0">
            <a:spAutoFit/>
          </a:bodyPr>
          <a:lstStyle/>
          <a:p>
            <a:r>
              <a:rPr lang="en-US" dirty="0" smtClean="0"/>
              <a:t>Assumed edge length of the inlet of contraction cone 3.5 ft</a:t>
            </a:r>
          </a:p>
          <a:p>
            <a:r>
              <a:rPr lang="en-US" dirty="0" smtClean="0"/>
              <a:t>                hydraulic radius =(1.75^2+ 1.75^2)^0.5=2.47</a:t>
            </a:r>
          </a:p>
          <a:p>
            <a:r>
              <a:rPr lang="en-US" dirty="0" smtClean="0"/>
              <a:t>Range of length of contraction cone 0.37 to 2.47 ft</a:t>
            </a:r>
          </a:p>
          <a:p>
            <a:r>
              <a:rPr lang="en-US" dirty="0" smtClean="0"/>
              <a:t>                       length of contraction cone taken =1.5 ft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Diffusor</a:t>
            </a:r>
            <a:r>
              <a:rPr lang="en-US" dirty="0" smtClean="0"/>
              <a:t> cone design</a:t>
            </a:r>
            <a:endParaRPr lang="en-US" dirty="0"/>
          </a:p>
        </p:txBody>
      </p:sp>
      <p:sp>
        <p:nvSpPr>
          <p:cNvPr id="3" name="Content Placeholder 2"/>
          <p:cNvSpPr>
            <a:spLocks noGrp="1"/>
          </p:cNvSpPr>
          <p:nvPr>
            <p:ph sz="quarter" idx="1"/>
          </p:nvPr>
        </p:nvSpPr>
        <p:spPr/>
        <p:txBody>
          <a:bodyPr/>
          <a:lstStyle/>
          <a:p>
            <a:r>
              <a:rPr lang="en-US" dirty="0" smtClean="0"/>
              <a:t>Constraints</a:t>
            </a:r>
          </a:p>
          <a:p>
            <a:pPr>
              <a:buNone/>
            </a:pPr>
            <a:r>
              <a:rPr lang="en-US" dirty="0" smtClean="0"/>
              <a:t>The area ratio of the diffuser should be less than 2.5 </a:t>
            </a:r>
          </a:p>
          <a:p>
            <a:pPr>
              <a:buNone/>
            </a:pPr>
            <a:r>
              <a:rPr lang="en-US" dirty="0" smtClean="0"/>
              <a:t>diffuser angle should be 5˚ – 7˚ </a:t>
            </a:r>
            <a:endParaRPr lang="en-US" dirty="0"/>
          </a:p>
        </p:txBody>
      </p:sp>
      <p:sp>
        <p:nvSpPr>
          <p:cNvPr id="5" name="Rectangle 4"/>
          <p:cNvSpPr/>
          <p:nvPr/>
        </p:nvSpPr>
        <p:spPr>
          <a:xfrm>
            <a:off x="3033486" y="3314451"/>
            <a:ext cx="6096000" cy="3139321"/>
          </a:xfrm>
          <a:prstGeom prst="rect">
            <a:avLst/>
          </a:prstGeom>
        </p:spPr>
        <p:txBody>
          <a:bodyPr>
            <a:spAutoFit/>
          </a:bodyPr>
          <a:lstStyle/>
          <a:p>
            <a:r>
              <a:rPr lang="en-US" dirty="0" smtClean="0"/>
              <a:t>Assumed edge length of the inlet of </a:t>
            </a:r>
            <a:r>
              <a:rPr lang="en-US" dirty="0" err="1" smtClean="0"/>
              <a:t>diffusor</a:t>
            </a:r>
            <a:r>
              <a:rPr lang="en-US" dirty="0" smtClean="0"/>
              <a:t> cone 1.8 ft</a:t>
            </a:r>
          </a:p>
          <a:p>
            <a:r>
              <a:rPr lang="en-US" dirty="0" smtClean="0"/>
              <a:t>                hydraulic radius =(0.9^2+ 0.9^2)^0.5=1.27=Dh1</a:t>
            </a:r>
          </a:p>
          <a:p>
            <a:r>
              <a:rPr lang="en-US" dirty="0" smtClean="0"/>
              <a:t>Area ratio =A4/A3=(1.8*1.8)/(1.25*1.25)= 2.0736=AR</a:t>
            </a:r>
          </a:p>
          <a:p>
            <a:endParaRPr lang="en-US" dirty="0" smtClean="0"/>
          </a:p>
          <a:p>
            <a:r>
              <a:rPr lang="en-US" dirty="0" smtClean="0"/>
              <a:t>length of </a:t>
            </a:r>
            <a:r>
              <a:rPr lang="en-US" dirty="0" err="1" smtClean="0"/>
              <a:t>diffusor</a:t>
            </a:r>
            <a:r>
              <a:rPr lang="en-US" dirty="0" smtClean="0"/>
              <a:t> cone calculated by formula</a:t>
            </a:r>
          </a:p>
          <a:p>
            <a:r>
              <a:rPr lang="en-US" dirty="0" smtClean="0"/>
              <a:t>                    </a:t>
            </a:r>
          </a:p>
          <a:p>
            <a:r>
              <a:rPr lang="en-US" dirty="0" smtClean="0"/>
              <a:t>                                 tan2</a:t>
            </a:r>
            <a:r>
              <a:rPr lang="el-GR" dirty="0" smtClean="0">
                <a:latin typeface="Times New Roman"/>
                <a:cs typeface="Times New Roman"/>
              </a:rPr>
              <a:t>θ</a:t>
            </a:r>
            <a:r>
              <a:rPr lang="en-US" dirty="0" smtClean="0">
                <a:latin typeface="Times New Roman"/>
                <a:cs typeface="Times New Roman"/>
              </a:rPr>
              <a:t>=(1.8-1.25)/L</a:t>
            </a:r>
            <a:endParaRPr lang="en-US" dirty="0" smtClean="0"/>
          </a:p>
          <a:p>
            <a:endParaRPr lang="en-US" dirty="0" smtClean="0"/>
          </a:p>
          <a:p>
            <a:r>
              <a:rPr lang="en-US" dirty="0" smtClean="0"/>
              <a:t>   length of contraction cone taken =2.75 ft</a:t>
            </a:r>
          </a:p>
          <a:p>
            <a:r>
              <a:rPr lang="en-US" dirty="0" smtClean="0"/>
              <a:t>                                     </a:t>
            </a:r>
            <a:r>
              <a:rPr lang="el-GR" dirty="0" smtClean="0">
                <a:latin typeface="Times New Roman"/>
                <a:cs typeface="Times New Roman"/>
              </a:rPr>
              <a:t>θ</a:t>
            </a:r>
            <a:r>
              <a:rPr lang="en-US" dirty="0" smtClean="0">
                <a:latin typeface="Times New Roman"/>
                <a:cs typeface="Times New Roman"/>
              </a:rPr>
              <a:t>=5.65</a:t>
            </a:r>
            <a:endParaRPr lang="en-US" dirty="0" smtClean="0"/>
          </a:p>
          <a:p>
            <a:endParaRPr lang="en-US" dirty="0"/>
          </a:p>
        </p:txBody>
      </p:sp>
      <p:pic>
        <p:nvPicPr>
          <p:cNvPr id="6" name="Picture 5"/>
          <p:cNvPicPr/>
          <p:nvPr/>
        </p:nvPicPr>
        <p:blipFill>
          <a:blip r:embed="rId2"/>
          <a:srcRect/>
          <a:stretch>
            <a:fillRect/>
          </a:stretch>
        </p:blipFill>
        <p:spPr bwMode="auto">
          <a:xfrm>
            <a:off x="7039428" y="4296229"/>
            <a:ext cx="2185852" cy="711199"/>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373" y="0"/>
            <a:ext cx="10363200" cy="1143000"/>
          </a:xfrm>
        </p:spPr>
        <p:txBody>
          <a:bodyPr>
            <a:normAutofit/>
          </a:bodyPr>
          <a:lstStyle/>
          <a:p>
            <a:r>
              <a:rPr lang="en-US" sz="4400" b="1" dirty="0" smtClean="0">
                <a:solidFill>
                  <a:srgbClr val="FF0000"/>
                </a:solidFill>
                <a:latin typeface="Franklin Gothic Medium" pitchFamily="34" charset="0"/>
              </a:rPr>
              <a:t>OBJECTIVE</a:t>
            </a:r>
            <a:endParaRPr lang="en-US" sz="4400" b="1" dirty="0">
              <a:solidFill>
                <a:srgbClr val="FF0000"/>
              </a:solidFill>
              <a:latin typeface="Franklin Gothic Medium" pitchFamily="34" charset="0"/>
            </a:endParaRPr>
          </a:p>
        </p:txBody>
      </p:sp>
      <p:sp>
        <p:nvSpPr>
          <p:cNvPr id="3" name="Content Placeholder 2"/>
          <p:cNvSpPr>
            <a:spLocks noGrp="1"/>
          </p:cNvSpPr>
          <p:nvPr>
            <p:ph sz="quarter" idx="1"/>
          </p:nvPr>
        </p:nvSpPr>
        <p:spPr>
          <a:xfrm>
            <a:off x="677333" y="1306287"/>
            <a:ext cx="10326998" cy="4735076"/>
          </a:xfrm>
        </p:spPr>
        <p:txBody>
          <a:bodyPr>
            <a:normAutofit fontScale="25000" lnSpcReduction="20000"/>
          </a:bodyPr>
          <a:lstStyle/>
          <a:p>
            <a:r>
              <a:rPr lang="en-US" sz="9600" dirty="0" smtClean="0"/>
              <a:t>TO EXPERIMENTALLY ANALYSE THE  FLAPPING FLIGHT MECHANISM  OF BIRDS</a:t>
            </a:r>
          </a:p>
          <a:p>
            <a:pPr>
              <a:buNone/>
            </a:pPr>
            <a:endParaRPr lang="en-US" sz="9600" b="1" dirty="0" smtClean="0">
              <a:solidFill>
                <a:schemeClr val="accent2">
                  <a:lumMod val="75000"/>
                </a:schemeClr>
              </a:solidFill>
            </a:endParaRPr>
          </a:p>
          <a:p>
            <a:pPr>
              <a:buNone/>
            </a:pPr>
            <a:r>
              <a:rPr lang="en-US" sz="9600" b="1" dirty="0" smtClean="0">
                <a:solidFill>
                  <a:schemeClr val="accent2">
                    <a:lumMod val="75000"/>
                  </a:schemeClr>
                </a:solidFill>
              </a:rPr>
              <a:t>VARIOUS STEPS TAKEN TO FULL FILL THE OBJECTIVE</a:t>
            </a:r>
          </a:p>
          <a:p>
            <a:pPr>
              <a:buNone/>
            </a:pPr>
            <a:endParaRPr lang="en-US" sz="9600" b="1" dirty="0" smtClean="0">
              <a:solidFill>
                <a:schemeClr val="accent2">
                  <a:lumMod val="75000"/>
                </a:schemeClr>
              </a:solidFill>
            </a:endParaRPr>
          </a:p>
          <a:p>
            <a:pPr>
              <a:buFont typeface="Wingdings" pitchFamily="2" charset="2"/>
              <a:buChar char="ü"/>
            </a:pPr>
            <a:r>
              <a:rPr lang="en-US" sz="9600" dirty="0" smtClean="0"/>
              <a:t>TO CONDUCT THE EXPERIMENT, FIRSTLY A LOW SPEED WIND TUNNEL WAS FABRICATED </a:t>
            </a:r>
          </a:p>
          <a:p>
            <a:pPr>
              <a:buFont typeface="Wingdings" pitchFamily="2" charset="2"/>
              <a:buChar char="ü"/>
            </a:pPr>
            <a:r>
              <a:rPr lang="en-US" sz="9600" dirty="0" smtClean="0"/>
              <a:t>TO VERIFY THAT THE WIND TUNNEL HAD DESIRABLE CHARACTERISITCS, A SMOKE VISUALISATION TEST WAS PERFORMED </a:t>
            </a:r>
          </a:p>
          <a:p>
            <a:pPr>
              <a:buFont typeface="Wingdings" pitchFamily="2" charset="2"/>
              <a:buChar char="ü"/>
            </a:pPr>
            <a:r>
              <a:rPr lang="en-US" sz="9600" dirty="0" smtClean="0"/>
              <a:t>LATER SMOKE VISUALISATION OF  AEROFOIL TEST WAS PERFORMED AND A BIRD WAS MADE TO FLY IN THE TUNNEL  FOR THE FLAPPING FLIGHT ANALYSIS</a:t>
            </a:r>
          </a:p>
          <a:p>
            <a:pPr>
              <a:buFont typeface="Wingdings" pitchFamily="2" charset="2"/>
              <a:buChar char="ü"/>
            </a:pPr>
            <a:r>
              <a:rPr lang="en-US" sz="9600" dirty="0" smtClean="0"/>
              <a:t>USING IMAGE AND VIDEO PROCESSING, THE FLAPPING FLIGHT WAS ANALYSED AND DEDUCTIONS WERE MADE</a:t>
            </a:r>
          </a:p>
          <a:p>
            <a:pPr>
              <a:buNone/>
            </a:pPr>
            <a:endParaRPr lang="en-US" dirty="0" smtClean="0"/>
          </a:p>
          <a:p>
            <a:pPr>
              <a:buNone/>
            </a:pPr>
            <a:r>
              <a:rPr lang="en-US" dirty="0" smtClean="0"/>
              <a:t> </a:t>
            </a:r>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section design</a:t>
            </a:r>
            <a:endParaRPr lang="en-US" dirty="0"/>
          </a:p>
        </p:txBody>
      </p:sp>
      <p:sp>
        <p:nvSpPr>
          <p:cNvPr id="3" name="Content Placeholder 2"/>
          <p:cNvSpPr>
            <a:spLocks noGrp="1"/>
          </p:cNvSpPr>
          <p:nvPr>
            <p:ph sz="quarter" idx="1"/>
          </p:nvPr>
        </p:nvSpPr>
        <p:spPr/>
        <p:txBody>
          <a:bodyPr/>
          <a:lstStyle/>
          <a:p>
            <a:r>
              <a:rPr lang="en-US" dirty="0" smtClean="0"/>
              <a:t>Constraints</a:t>
            </a:r>
          </a:p>
          <a:p>
            <a:pPr>
              <a:buNone/>
            </a:pPr>
            <a:r>
              <a:rPr lang="en-US" dirty="0" smtClean="0"/>
              <a:t>The test chamber length has to be in the range of 0.5 - 3 times its hydraulic diameter</a:t>
            </a:r>
            <a:endParaRPr lang="en-US" dirty="0"/>
          </a:p>
        </p:txBody>
      </p:sp>
      <p:sp>
        <p:nvSpPr>
          <p:cNvPr id="5" name="Rectangle 4"/>
          <p:cNvSpPr/>
          <p:nvPr/>
        </p:nvSpPr>
        <p:spPr>
          <a:xfrm>
            <a:off x="3048000" y="2690335"/>
            <a:ext cx="6096000" cy="1477328"/>
          </a:xfrm>
          <a:prstGeom prst="rect">
            <a:avLst/>
          </a:prstGeom>
        </p:spPr>
        <p:txBody>
          <a:bodyPr wrap="square">
            <a:spAutoFit/>
          </a:bodyPr>
          <a:lstStyle/>
          <a:p>
            <a:r>
              <a:rPr lang="en-US" dirty="0" smtClean="0"/>
              <a:t>Assumed edge length of the test section 1.25 ft</a:t>
            </a:r>
          </a:p>
          <a:p>
            <a:r>
              <a:rPr lang="en-US" dirty="0" smtClean="0"/>
              <a:t>                hydraulic radius =(0.625^2+ 0.625^2)^0.5=0.88</a:t>
            </a:r>
          </a:p>
          <a:p>
            <a:r>
              <a:rPr lang="en-US" dirty="0" smtClean="0"/>
              <a:t>Range of length of contraction cone 0.44 to 2.64 ft</a:t>
            </a:r>
          </a:p>
          <a:p>
            <a:r>
              <a:rPr lang="en-US" dirty="0" smtClean="0"/>
              <a:t>                       length of test section  taken =2.5 ft</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Honey comb mesh design</a:t>
            </a:r>
            <a:endParaRPr lang="en-US" dirty="0"/>
          </a:p>
        </p:txBody>
      </p:sp>
      <p:sp>
        <p:nvSpPr>
          <p:cNvPr id="3" name="Content Placeholder 2"/>
          <p:cNvSpPr>
            <a:spLocks noGrp="1"/>
          </p:cNvSpPr>
          <p:nvPr>
            <p:ph sz="quarter" idx="1"/>
          </p:nvPr>
        </p:nvSpPr>
        <p:spPr/>
        <p:txBody>
          <a:bodyPr/>
          <a:lstStyle/>
          <a:p>
            <a:r>
              <a:rPr lang="en-US" dirty="0" smtClean="0"/>
              <a:t>Constraints </a:t>
            </a:r>
          </a:p>
          <a:p>
            <a:pPr>
              <a:buNone/>
            </a:pPr>
            <a:r>
              <a:rPr lang="en-US" dirty="0" smtClean="0"/>
              <a:t>the ratio of length to cell hydraulic diameter (L/D) should be between 6 to 8 </a:t>
            </a:r>
            <a:endParaRPr lang="en-US" dirty="0"/>
          </a:p>
        </p:txBody>
      </p:sp>
      <p:sp>
        <p:nvSpPr>
          <p:cNvPr id="4" name="TextBox 3"/>
          <p:cNvSpPr txBox="1"/>
          <p:nvPr/>
        </p:nvSpPr>
        <p:spPr>
          <a:xfrm>
            <a:off x="2002971" y="2989943"/>
            <a:ext cx="7271658" cy="646331"/>
          </a:xfrm>
          <a:prstGeom prst="rect">
            <a:avLst/>
          </a:prstGeom>
          <a:noFill/>
        </p:spPr>
        <p:txBody>
          <a:bodyPr wrap="square" rtlCol="0">
            <a:spAutoFit/>
          </a:bodyPr>
          <a:lstStyle/>
          <a:p>
            <a:r>
              <a:rPr lang="en-US" dirty="0" smtClean="0"/>
              <a:t>The diameter of the honey comb mesh available in the market is 0.6mm</a:t>
            </a:r>
          </a:p>
          <a:p>
            <a:r>
              <a:rPr lang="en-US" dirty="0" smtClean="0"/>
              <a:t>So the length of the mesh was taken as 3.6mm in order to make the </a:t>
            </a:r>
            <a:r>
              <a:rPr lang="en-US" dirty="0" err="1" smtClean="0"/>
              <a:t>ratiov</a:t>
            </a:r>
            <a:r>
              <a:rPr lang="en-US" dirty="0" smtClean="0"/>
              <a:t> as 6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Contraction ratio</a:t>
            </a:r>
            <a:endParaRPr lang="en-US" dirty="0"/>
          </a:p>
        </p:txBody>
      </p:sp>
      <p:sp>
        <p:nvSpPr>
          <p:cNvPr id="3" name="Content Placeholder 2"/>
          <p:cNvSpPr>
            <a:spLocks noGrp="1"/>
          </p:cNvSpPr>
          <p:nvPr>
            <p:ph sz="quarter" idx="1"/>
          </p:nvPr>
        </p:nvSpPr>
        <p:spPr/>
        <p:txBody>
          <a:bodyPr/>
          <a:lstStyle/>
          <a:p>
            <a:r>
              <a:rPr lang="en-US" dirty="0" smtClean="0"/>
              <a:t>Constraint</a:t>
            </a:r>
          </a:p>
          <a:p>
            <a:pPr>
              <a:buNone/>
            </a:pPr>
            <a:r>
              <a:rPr lang="en-US" dirty="0" smtClean="0"/>
              <a:t>For smaller tunnels the contraction ratio should be in between 6 to 9 </a:t>
            </a:r>
          </a:p>
          <a:p>
            <a:pPr>
              <a:buNone/>
            </a:pPr>
            <a:endParaRPr lang="en-US" dirty="0" smtClean="0"/>
          </a:p>
          <a:p>
            <a:endParaRPr lang="en-US" dirty="0"/>
          </a:p>
        </p:txBody>
      </p:sp>
      <p:sp>
        <p:nvSpPr>
          <p:cNvPr id="4" name="TextBox 3"/>
          <p:cNvSpPr txBox="1"/>
          <p:nvPr/>
        </p:nvSpPr>
        <p:spPr>
          <a:xfrm>
            <a:off x="2496457" y="2946399"/>
            <a:ext cx="5529943" cy="923330"/>
          </a:xfrm>
          <a:prstGeom prst="rect">
            <a:avLst/>
          </a:prstGeom>
          <a:noFill/>
        </p:spPr>
        <p:txBody>
          <a:bodyPr wrap="square" rtlCol="0">
            <a:spAutoFit/>
          </a:bodyPr>
          <a:lstStyle/>
          <a:p>
            <a:r>
              <a:rPr lang="en-US" dirty="0" smtClean="0"/>
              <a:t>Contraction ratio =A2/A3</a:t>
            </a:r>
          </a:p>
          <a:p>
            <a:r>
              <a:rPr lang="en-US" dirty="0" smtClean="0"/>
              <a:t>=(3.5*3.5)/(1.25*1.25)=7.84</a:t>
            </a:r>
          </a:p>
          <a:p>
            <a:r>
              <a:rPr lang="en-US" dirty="0" smtClean="0"/>
              <a:t>Which lies between 6 to 9</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DESIGNED WIND TUNNEL</a:t>
            </a:r>
            <a:br>
              <a:rPr lang="en-US" dirty="0" smtClean="0"/>
            </a:br>
            <a:endParaRPr lang="en-US" dirty="0"/>
          </a:p>
        </p:txBody>
      </p:sp>
      <p:pic>
        <p:nvPicPr>
          <p:cNvPr id="4" name="Content Placeholder 3" descr="IMG_0840.JPG"/>
          <p:cNvPicPr>
            <a:picLocks noGrp="1" noChangeAspect="1"/>
          </p:cNvPicPr>
          <p:nvPr>
            <p:ph sz="quarter" idx="1"/>
          </p:nvPr>
        </p:nvPicPr>
        <p:blipFill>
          <a:blip r:embed="rId2" cstate="print"/>
          <a:stretch>
            <a:fillRect/>
          </a:stretch>
        </p:blipFill>
        <p:spPr>
          <a:xfrm>
            <a:off x="2045446" y="1271601"/>
            <a:ext cx="7756651" cy="4167051"/>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G_1922.JPG"/>
          <p:cNvPicPr>
            <a:picLocks noGrp="1" noChangeAspect="1"/>
          </p:cNvPicPr>
          <p:nvPr>
            <p:ph sz="quarter" idx="1"/>
          </p:nvPr>
        </p:nvPicPr>
        <p:blipFill>
          <a:blip r:embed="rId2" cstate="print"/>
          <a:stretch>
            <a:fillRect/>
          </a:stretch>
        </p:blipFill>
        <p:spPr>
          <a:xfrm>
            <a:off x="1832856" y="1536914"/>
            <a:ext cx="9104811" cy="4631236"/>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G_0842.JPG"/>
          <p:cNvPicPr>
            <a:picLocks noGrp="1" noChangeAspect="1"/>
          </p:cNvPicPr>
          <p:nvPr>
            <p:ph sz="quarter" idx="1"/>
          </p:nvPr>
        </p:nvPicPr>
        <p:blipFill>
          <a:blip r:embed="rId2" cstate="print"/>
          <a:stretch>
            <a:fillRect/>
          </a:stretch>
        </p:blipFill>
        <p:spPr>
          <a:xfrm rot="5400000">
            <a:off x="1348502" y="1815837"/>
            <a:ext cx="3971107" cy="3881437"/>
          </a:xfrm>
        </p:spPr>
      </p:pic>
      <p:pic>
        <p:nvPicPr>
          <p:cNvPr id="5" name="Picture 4" descr="IMG_0844.JPG"/>
          <p:cNvPicPr>
            <a:picLocks noChangeAspect="1"/>
          </p:cNvPicPr>
          <p:nvPr/>
        </p:nvPicPr>
        <p:blipFill>
          <a:blip r:embed="rId3" cstate="print"/>
          <a:stretch>
            <a:fillRect/>
          </a:stretch>
        </p:blipFill>
        <p:spPr>
          <a:xfrm rot="5400000">
            <a:off x="6862221" y="1406521"/>
            <a:ext cx="3296653" cy="478179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G_1931.JPG"/>
          <p:cNvPicPr>
            <a:picLocks noGrp="1" noChangeAspect="1"/>
          </p:cNvPicPr>
          <p:nvPr>
            <p:ph sz="quarter" idx="1"/>
          </p:nvPr>
        </p:nvPicPr>
        <p:blipFill>
          <a:blip r:embed="rId2" cstate="print"/>
          <a:stretch>
            <a:fillRect/>
          </a:stretch>
        </p:blipFill>
        <p:spPr>
          <a:xfrm>
            <a:off x="1166648" y="725213"/>
            <a:ext cx="9459311" cy="5549462"/>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solidFill>
                  <a:srgbClr val="FF0000"/>
                </a:solidFill>
                <a:latin typeface="Times New Roman" pitchFamily="18" charset="0"/>
                <a:cs typeface="Times New Roman" pitchFamily="18" charset="0"/>
              </a:rPr>
              <a:t>Experiments And Studies </a:t>
            </a:r>
            <a:endParaRPr lang="en-US" sz="4400" b="1"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1219200" y="1876096"/>
            <a:ext cx="10363200" cy="4143703"/>
          </a:xfrm>
        </p:spPr>
        <p:txBody>
          <a:bodyPr/>
          <a:lstStyle/>
          <a:p>
            <a:pPr marL="514350" indent="-514350">
              <a:buFont typeface="+mj-lt"/>
              <a:buAutoNum type="arabicPeriod"/>
            </a:pPr>
            <a:r>
              <a:rPr lang="en-US" dirty="0" smtClean="0">
                <a:latin typeface="Times New Roman" pitchFamily="18" charset="0"/>
                <a:cs typeface="Times New Roman" pitchFamily="18" charset="0"/>
              </a:rPr>
              <a:t>Smoke visualization study</a:t>
            </a:r>
          </a:p>
          <a:p>
            <a:pPr marL="514350" indent="-514350">
              <a:buFont typeface="+mj-lt"/>
              <a:buAutoNum type="arabicPeriod"/>
            </a:pPr>
            <a:r>
              <a:rPr lang="en-US" dirty="0" smtClean="0">
                <a:latin typeface="Times New Roman" pitchFamily="18" charset="0"/>
                <a:cs typeface="Times New Roman" pitchFamily="18" charset="0"/>
              </a:rPr>
              <a:t>Bird wing aerofoil and bird flight study</a:t>
            </a:r>
          </a:p>
          <a:p>
            <a:pPr marL="514350" indent="-514350">
              <a:buFont typeface="+mj-lt"/>
              <a:buAutoNum type="arabicPeriod"/>
            </a:pPr>
            <a:r>
              <a:rPr lang="en-US" dirty="0" smtClean="0">
                <a:latin typeface="Times New Roman" pitchFamily="18" charset="0"/>
                <a:cs typeface="Times New Roman" pitchFamily="18" charset="0"/>
              </a:rPr>
              <a:t>Bird flight analysis</a:t>
            </a:r>
          </a:p>
          <a:p>
            <a:pPr marL="514350" indent="-514350">
              <a:buFont typeface="+mj-lt"/>
              <a:buAutoNum type="arabicPeriod"/>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10363200" cy="1417638"/>
          </a:xfrm>
        </p:spPr>
        <p:txBody>
          <a:bodyPr>
            <a:noAutofit/>
          </a:bodyPr>
          <a:lstStyle/>
          <a:p>
            <a:r>
              <a:rPr lang="en-US" sz="3200" dirty="0" smtClean="0">
                <a:solidFill>
                  <a:srgbClr val="FF0000"/>
                </a:solidFill>
                <a:latin typeface="Times New Roman" pitchFamily="18" charset="0"/>
                <a:cs typeface="Times New Roman" pitchFamily="18" charset="0"/>
              </a:rPr>
              <a:t>Smoke Visualization Study </a:t>
            </a:r>
            <a:r>
              <a:rPr lang="en-US" sz="2400" dirty="0" smtClean="0">
                <a:solidFill>
                  <a:srgbClr val="FF0000"/>
                </a:solidFill>
                <a:latin typeface="Times New Roman" pitchFamily="18" charset="0"/>
                <a:cs typeface="Times New Roman" pitchFamily="18" charset="0"/>
              </a:rPr>
              <a:t/>
            </a:r>
            <a:br>
              <a:rPr lang="en-US" sz="2400" dirty="0" smtClean="0">
                <a:solidFill>
                  <a:srgbClr val="FF0000"/>
                </a:solidFill>
                <a:latin typeface="Times New Roman" pitchFamily="18" charset="0"/>
                <a:cs typeface="Times New Roman" pitchFamily="18" charset="0"/>
              </a:rPr>
            </a:br>
            <a:r>
              <a:rPr lang="en-US" sz="2400" dirty="0" smtClean="0">
                <a:latin typeface="Times New Roman" pitchFamily="18" charset="0"/>
                <a:cs typeface="Times New Roman" pitchFamily="18" charset="0"/>
              </a:rPr>
              <a:t>Rotor speed: 445.4rpm | Wind speed: 2.33m/s | Image processing threshold value: 30 </a:t>
            </a:r>
            <a:endParaRPr lang="en-US" sz="2400" dirty="0">
              <a:latin typeface="Times New Roman" pitchFamily="18" charset="0"/>
              <a:cs typeface="Times New Roman" pitchFamily="18" charset="0"/>
            </a:endParaRPr>
          </a:p>
        </p:txBody>
      </p:sp>
      <p:pic>
        <p:nvPicPr>
          <p:cNvPr id="1026" name="Picture 2"/>
          <p:cNvPicPr>
            <a:picLocks noGrp="1" noChangeAspect="1" noChangeArrowheads="1"/>
          </p:cNvPicPr>
          <p:nvPr>
            <p:ph sz="quarter" idx="1"/>
          </p:nvPr>
        </p:nvPicPr>
        <p:blipFill>
          <a:blip r:embed="rId2"/>
          <a:srcRect/>
          <a:stretch>
            <a:fillRect/>
          </a:stretch>
        </p:blipFill>
        <p:spPr bwMode="auto">
          <a:xfrm>
            <a:off x="2209871" y="1347716"/>
            <a:ext cx="7972425" cy="1627496"/>
          </a:xfrm>
          <a:prstGeom prst="rect">
            <a:avLst/>
          </a:prstGeom>
          <a:noFill/>
          <a:ln w="9525">
            <a:noFill/>
            <a:miter lim="800000"/>
            <a:headEnd/>
            <a:tailEnd/>
          </a:ln>
          <a:effectLst/>
        </p:spPr>
      </p:pic>
      <p:pic>
        <p:nvPicPr>
          <p:cNvPr id="1027" name="Picture 3" descr="C:\Users\Shivmani yadav\Desktop\3.png"/>
          <p:cNvPicPr>
            <a:picLocks noChangeAspect="1" noChangeArrowheads="1"/>
          </p:cNvPicPr>
          <p:nvPr/>
        </p:nvPicPr>
        <p:blipFill>
          <a:blip r:embed="rId3"/>
          <a:srcRect/>
          <a:stretch>
            <a:fillRect/>
          </a:stretch>
        </p:blipFill>
        <p:spPr bwMode="auto">
          <a:xfrm>
            <a:off x="2169995" y="3089868"/>
            <a:ext cx="8093122" cy="2314646"/>
          </a:xfrm>
          <a:prstGeom prst="rect">
            <a:avLst/>
          </a:prstGeom>
          <a:noFill/>
        </p:spPr>
      </p:pic>
      <p:sp>
        <p:nvSpPr>
          <p:cNvPr id="6" name="TextBox 5"/>
          <p:cNvSpPr txBox="1"/>
          <p:nvPr/>
        </p:nvSpPr>
        <p:spPr>
          <a:xfrm>
            <a:off x="4249003" y="5718412"/>
            <a:ext cx="7942997"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Characteristics: </a:t>
            </a:r>
            <a:r>
              <a:rPr lang="en-US" sz="2000" b="1" dirty="0" smtClean="0">
                <a:latin typeface="Times New Roman" pitchFamily="18" charset="0"/>
                <a:cs typeface="Times New Roman" pitchFamily="18" charset="0"/>
              </a:rPr>
              <a:t>highly turbulent</a:t>
            </a:r>
            <a:endParaRPr lang="en-US" sz="2000" b="1"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598819"/>
          </a:xfrm>
        </p:spPr>
        <p:txBody>
          <a:bodyPr>
            <a:normAutofit/>
          </a:bodyPr>
          <a:lstStyle/>
          <a:p>
            <a:r>
              <a:rPr lang="en-US" sz="2400" dirty="0" smtClean="0">
                <a:latin typeface="Times New Roman" pitchFamily="18" charset="0"/>
                <a:cs typeface="Times New Roman" pitchFamily="18" charset="0"/>
              </a:rPr>
              <a:t>Rotor Speed: 556.6 rpm| Wind Speed 3.55 m/s | Image processing Threshold: 30 |</a:t>
            </a:r>
            <a:endParaRPr lang="en-US" sz="2400" dirty="0">
              <a:latin typeface="Times New Roman" pitchFamily="18" charset="0"/>
              <a:cs typeface="Times New Roman" pitchFamily="18" charset="0"/>
            </a:endParaRPr>
          </a:p>
        </p:txBody>
      </p:sp>
      <p:pic>
        <p:nvPicPr>
          <p:cNvPr id="2050" name="Picture 2"/>
          <p:cNvPicPr>
            <a:picLocks noGrp="1" noChangeAspect="1" noChangeArrowheads="1"/>
          </p:cNvPicPr>
          <p:nvPr>
            <p:ph sz="quarter" idx="1"/>
          </p:nvPr>
        </p:nvPicPr>
        <p:blipFill>
          <a:blip r:embed="rId2"/>
          <a:srcRect/>
          <a:stretch>
            <a:fillRect/>
          </a:stretch>
        </p:blipFill>
        <p:spPr bwMode="auto">
          <a:xfrm>
            <a:off x="2015248" y="975460"/>
            <a:ext cx="8466233" cy="1904217"/>
          </a:xfrm>
          <a:prstGeom prst="rect">
            <a:avLst/>
          </a:prstGeom>
          <a:noFill/>
          <a:ln w="9525">
            <a:noFill/>
            <a:miter lim="800000"/>
            <a:headEnd/>
            <a:tailEnd/>
          </a:ln>
          <a:effectLst/>
        </p:spPr>
      </p:pic>
      <p:pic>
        <p:nvPicPr>
          <p:cNvPr id="2051" name="Picture 3" descr="C:\Users\Shivmani yadav\Desktop\4.png"/>
          <p:cNvPicPr>
            <a:picLocks noChangeAspect="1" noChangeArrowheads="1"/>
          </p:cNvPicPr>
          <p:nvPr/>
        </p:nvPicPr>
        <p:blipFill>
          <a:blip r:embed="rId3"/>
          <a:srcRect/>
          <a:stretch>
            <a:fillRect/>
          </a:stretch>
        </p:blipFill>
        <p:spPr bwMode="auto">
          <a:xfrm>
            <a:off x="2006222" y="2985803"/>
            <a:ext cx="8543498" cy="2524125"/>
          </a:xfrm>
          <a:prstGeom prst="rect">
            <a:avLst/>
          </a:prstGeom>
          <a:noFill/>
        </p:spPr>
      </p:pic>
      <p:sp>
        <p:nvSpPr>
          <p:cNvPr id="6" name="TextBox 5"/>
          <p:cNvSpPr txBox="1"/>
          <p:nvPr/>
        </p:nvSpPr>
        <p:spPr>
          <a:xfrm>
            <a:off x="4067033" y="5964072"/>
            <a:ext cx="4189863" cy="369332"/>
          </a:xfrm>
          <a:prstGeom prst="rect">
            <a:avLst/>
          </a:prstGeom>
          <a:noFill/>
        </p:spPr>
        <p:txBody>
          <a:bodyPr wrap="square" rtlCol="0">
            <a:spAutoFit/>
          </a:bodyPr>
          <a:lstStyle/>
          <a:p>
            <a:r>
              <a:rPr lang="en-US" dirty="0" smtClean="0"/>
              <a:t>Characteristics: </a:t>
            </a:r>
            <a:r>
              <a:rPr lang="en-US" b="1" dirty="0" smtClean="0"/>
              <a:t>Turbulent and diffused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solidFill>
                  <a:srgbClr val="FF0000"/>
                </a:solidFill>
              </a:rPr>
              <a:t>Fixed wing flight </a:t>
            </a:r>
            <a:endParaRPr lang="en-US" sz="4400" b="1" dirty="0">
              <a:solidFill>
                <a:srgbClr val="FF0000"/>
              </a:solidFill>
            </a:endParaRPr>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2017986" y="1986455"/>
            <a:ext cx="7835462" cy="375219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0962" y="-1"/>
            <a:ext cx="10363200" cy="1282891"/>
          </a:xfrm>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sz="2700" dirty="0" smtClean="0">
                <a:solidFill>
                  <a:schemeClr val="tx1"/>
                </a:solidFill>
              </a:rPr>
              <a:t>Rotor Speed: 672.9 | Wind speed: 4.27: Image processing threshold value: 25</a:t>
            </a:r>
            <a:r>
              <a:rPr lang="en-US" dirty="0" smtClean="0"/>
              <a:t/>
            </a:r>
            <a:br>
              <a:rPr lang="en-US" dirty="0" smtClean="0"/>
            </a:br>
            <a:endParaRPr lang="en-US" dirty="0"/>
          </a:p>
        </p:txBody>
      </p:sp>
      <p:pic>
        <p:nvPicPr>
          <p:cNvPr id="4" name="Content Placeholder 3"/>
          <p:cNvPicPr>
            <a:picLocks noGrp="1"/>
          </p:cNvPicPr>
          <p:nvPr>
            <p:ph sz="quarter" idx="1"/>
          </p:nvPr>
        </p:nvPicPr>
        <p:blipFill>
          <a:blip r:embed="rId2"/>
          <a:srcRect/>
          <a:stretch>
            <a:fillRect/>
          </a:stretch>
        </p:blipFill>
        <p:spPr bwMode="auto">
          <a:xfrm>
            <a:off x="2240964" y="859809"/>
            <a:ext cx="7992591" cy="1801504"/>
          </a:xfrm>
          <a:prstGeom prst="rect">
            <a:avLst/>
          </a:prstGeom>
          <a:noFill/>
          <a:ln w="9525">
            <a:noFill/>
            <a:miter lim="800000"/>
            <a:headEnd/>
            <a:tailEnd/>
          </a:ln>
        </p:spPr>
      </p:pic>
      <p:pic>
        <p:nvPicPr>
          <p:cNvPr id="9" name="Picture 8" descr="Untitl.png"/>
          <p:cNvPicPr>
            <a:picLocks noChangeAspect="1"/>
          </p:cNvPicPr>
          <p:nvPr/>
        </p:nvPicPr>
        <p:blipFill>
          <a:blip r:embed="rId3"/>
          <a:stretch>
            <a:fillRect/>
          </a:stretch>
        </p:blipFill>
        <p:spPr>
          <a:xfrm>
            <a:off x="1772091" y="2789318"/>
            <a:ext cx="8844455" cy="2774732"/>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803535"/>
          </a:xfrm>
        </p:spPr>
        <p:txBody>
          <a:bodyPr>
            <a:normAutofit fontScale="90000"/>
          </a:bodyPr>
          <a:lstStyle/>
          <a:p>
            <a:r>
              <a:rPr lang="en-US" sz="2400" dirty="0" smtClean="0">
                <a:latin typeface="Times New Roman" pitchFamily="18" charset="0"/>
                <a:cs typeface="Times New Roman" pitchFamily="18" charset="0"/>
              </a:rPr>
              <a:t>Rotor Speed: 780.3rpm | Wind speed: 4.82m/s : Image processing threshold value: 25</a:t>
            </a:r>
            <a:endParaRPr lang="en-US" sz="2400" dirty="0">
              <a:latin typeface="Times New Roman" pitchFamily="18" charset="0"/>
              <a:cs typeface="Times New Roman" pitchFamily="18" charset="0"/>
            </a:endParaRPr>
          </a:p>
        </p:txBody>
      </p:sp>
      <p:pic>
        <p:nvPicPr>
          <p:cNvPr id="3074" name="Picture 2"/>
          <p:cNvPicPr>
            <a:picLocks noGrp="1" noChangeAspect="1" noChangeArrowheads="1"/>
          </p:cNvPicPr>
          <p:nvPr>
            <p:ph sz="quarter" idx="1"/>
          </p:nvPr>
        </p:nvPicPr>
        <p:blipFill>
          <a:blip r:embed="rId2"/>
          <a:srcRect/>
          <a:stretch>
            <a:fillRect/>
          </a:stretch>
        </p:blipFill>
        <p:spPr bwMode="auto">
          <a:xfrm>
            <a:off x="1994634" y="1161127"/>
            <a:ext cx="8746154" cy="2168928"/>
          </a:xfrm>
          <a:prstGeom prst="rect">
            <a:avLst/>
          </a:prstGeom>
          <a:noFill/>
          <a:ln w="9525">
            <a:noFill/>
            <a:miter lim="800000"/>
            <a:headEnd/>
            <a:tailEnd/>
          </a:ln>
          <a:effectLst/>
        </p:spPr>
      </p:pic>
      <p:pic>
        <p:nvPicPr>
          <p:cNvPr id="3075" name="Picture 3" descr="C:\Users\Shivmani yadav\Desktop\5.png"/>
          <p:cNvPicPr>
            <a:picLocks noChangeAspect="1" noChangeArrowheads="1"/>
          </p:cNvPicPr>
          <p:nvPr/>
        </p:nvPicPr>
        <p:blipFill>
          <a:blip r:embed="rId3"/>
          <a:srcRect/>
          <a:stretch>
            <a:fillRect/>
          </a:stretch>
        </p:blipFill>
        <p:spPr bwMode="auto">
          <a:xfrm>
            <a:off x="1937982" y="3573012"/>
            <a:ext cx="8898340" cy="2800491"/>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png"/>
          <p:cNvPicPr>
            <a:picLocks noGrp="1" noChangeAspect="1"/>
          </p:cNvPicPr>
          <p:nvPr>
            <p:ph sz="quarter" idx="1"/>
          </p:nvPr>
        </p:nvPicPr>
        <p:blipFill>
          <a:blip r:embed="rId2"/>
          <a:stretch>
            <a:fillRect/>
          </a:stretch>
        </p:blipFill>
        <p:spPr>
          <a:xfrm>
            <a:off x="1308538" y="851338"/>
            <a:ext cx="9869213" cy="5051386"/>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png"/>
          <p:cNvPicPr>
            <a:picLocks noGrp="1" noChangeAspect="1"/>
          </p:cNvPicPr>
          <p:nvPr>
            <p:ph sz="quarter" idx="1"/>
          </p:nvPr>
        </p:nvPicPr>
        <p:blipFill>
          <a:blip r:embed="rId2"/>
          <a:stretch>
            <a:fillRect/>
          </a:stretch>
        </p:blipFill>
        <p:spPr>
          <a:xfrm>
            <a:off x="1213946" y="693682"/>
            <a:ext cx="10168758" cy="5345226"/>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Bird Wing Aerofoil And Bird Flight Study</a:t>
            </a:r>
            <a:br>
              <a:rPr lang="en-US" dirty="0" smtClean="0">
                <a:solidFill>
                  <a:srgbClr val="FF0000"/>
                </a:solidFill>
              </a:rPr>
            </a:br>
            <a:endParaRPr lang="en-US" dirty="0">
              <a:solidFill>
                <a:srgbClr val="FF0000"/>
              </a:solidFill>
            </a:endParaRPr>
          </a:p>
        </p:txBody>
      </p:sp>
      <p:sp>
        <p:nvSpPr>
          <p:cNvPr id="3" name="Content Placeholder 2"/>
          <p:cNvSpPr>
            <a:spLocks noGrp="1"/>
          </p:cNvSpPr>
          <p:nvPr>
            <p:ph sz="quarter" idx="1"/>
          </p:nvPr>
        </p:nvSpPr>
        <p:spPr>
          <a:xfrm>
            <a:off x="677334" y="1497725"/>
            <a:ext cx="7429436" cy="3743015"/>
          </a:xfrm>
        </p:spPr>
        <p:txBody>
          <a:bodyPr/>
          <a:lstStyle/>
          <a:p>
            <a:pPr lvl="0"/>
            <a:r>
              <a:rPr lang="en-US" dirty="0" smtClean="0"/>
              <a:t>Flight </a:t>
            </a:r>
          </a:p>
          <a:p>
            <a:pPr lvl="0"/>
            <a:r>
              <a:rPr lang="en-US" dirty="0" smtClean="0"/>
              <a:t>Stall </a:t>
            </a:r>
          </a:p>
          <a:p>
            <a:pPr>
              <a:buNone/>
            </a:pPr>
            <a:r>
              <a:rPr lang="en-US" sz="1800" dirty="0" smtClean="0">
                <a:latin typeface="Times New Roman" pitchFamily="18" charset="0"/>
                <a:cs typeface="Times New Roman" pitchFamily="18" charset="0"/>
              </a:rPr>
              <a:t>Velocity: 4.9m/s | Image processing threshold value: 30</a:t>
            </a:r>
          </a:p>
          <a:p>
            <a:pPr>
              <a:buNone/>
            </a:pPr>
            <a:endParaRPr lang="en-US" sz="1600" dirty="0"/>
          </a:p>
        </p:txBody>
      </p:sp>
      <p:sp>
        <p:nvSpPr>
          <p:cNvPr id="4" name="Rectangle 3"/>
          <p:cNvSpPr/>
          <p:nvPr/>
        </p:nvSpPr>
        <p:spPr>
          <a:xfrm>
            <a:off x="766916" y="1115989"/>
            <a:ext cx="4129272" cy="369332"/>
          </a:xfrm>
          <a:prstGeom prst="rect">
            <a:avLst/>
          </a:prstGeom>
        </p:spPr>
        <p:txBody>
          <a:bodyPr wrap="none">
            <a:spAutoFit/>
          </a:bodyPr>
          <a:lstStyle/>
          <a:p>
            <a:r>
              <a:rPr lang="en-US" dirty="0" smtClean="0">
                <a:latin typeface="Times New Roman" pitchFamily="18" charset="0"/>
                <a:cs typeface="Times New Roman" pitchFamily="18" charset="0"/>
              </a:rPr>
              <a:t>Study In Two Positions Of The Bird Flight</a:t>
            </a:r>
            <a:endParaRPr lang="en-US" dirty="0">
              <a:latin typeface="Times New Roman" pitchFamily="18" charset="0"/>
              <a:cs typeface="Times New Roman" pitchFamily="18" charset="0"/>
            </a:endParaRPr>
          </a:p>
        </p:txBody>
      </p:sp>
      <p:pic>
        <p:nvPicPr>
          <p:cNvPr id="5" name="Picture 4" descr="C:\Users\sidharth\Desktop\New folder\image2\images2.JPG"/>
          <p:cNvPicPr/>
          <p:nvPr/>
        </p:nvPicPr>
        <p:blipFill>
          <a:blip r:embed="rId2"/>
          <a:srcRect/>
          <a:stretch>
            <a:fillRect/>
          </a:stretch>
        </p:blipFill>
        <p:spPr bwMode="auto">
          <a:xfrm>
            <a:off x="1261242" y="3020938"/>
            <a:ext cx="4004441" cy="2449696"/>
          </a:xfrm>
          <a:prstGeom prst="rect">
            <a:avLst/>
          </a:prstGeom>
          <a:noFill/>
          <a:ln w="9525">
            <a:noFill/>
            <a:miter lim="800000"/>
            <a:headEnd/>
            <a:tailEnd/>
          </a:ln>
        </p:spPr>
      </p:pic>
      <p:pic>
        <p:nvPicPr>
          <p:cNvPr id="6" name="Picture 5" descr="C:\Users\sidharth\Desktop\New folder\image2\imgimage230.png"/>
          <p:cNvPicPr/>
          <p:nvPr/>
        </p:nvPicPr>
        <p:blipFill>
          <a:blip r:embed="rId3"/>
          <a:srcRect/>
          <a:stretch>
            <a:fillRect/>
          </a:stretch>
        </p:blipFill>
        <p:spPr bwMode="auto">
          <a:xfrm>
            <a:off x="7007641" y="2951941"/>
            <a:ext cx="4091284" cy="2565991"/>
          </a:xfrm>
          <a:prstGeom prst="rect">
            <a:avLst/>
          </a:prstGeom>
          <a:noFill/>
          <a:ln w="9525">
            <a:noFill/>
            <a:miter lim="800000"/>
            <a:headEnd/>
            <a:tailEnd/>
          </a:ln>
        </p:spPr>
      </p:pic>
      <p:sp>
        <p:nvSpPr>
          <p:cNvPr id="7" name="TextBox 6"/>
          <p:cNvSpPr txBox="1"/>
          <p:nvPr/>
        </p:nvSpPr>
        <p:spPr>
          <a:xfrm>
            <a:off x="1937981" y="5704765"/>
            <a:ext cx="3944203" cy="369332"/>
          </a:xfrm>
          <a:prstGeom prst="rect">
            <a:avLst/>
          </a:prstGeom>
          <a:noFill/>
        </p:spPr>
        <p:txBody>
          <a:bodyPr wrap="square" rtlCol="0">
            <a:spAutoFit/>
          </a:bodyPr>
          <a:lstStyle/>
          <a:p>
            <a:r>
              <a:rPr lang="en-US" dirty="0" smtClean="0"/>
              <a:t>Flow around aerofoil 1</a:t>
            </a:r>
            <a:endParaRPr lang="en-US" dirty="0"/>
          </a:p>
        </p:txBody>
      </p:sp>
      <p:sp>
        <p:nvSpPr>
          <p:cNvPr id="9" name="TextBox 8"/>
          <p:cNvSpPr txBox="1"/>
          <p:nvPr/>
        </p:nvSpPr>
        <p:spPr>
          <a:xfrm>
            <a:off x="7956645" y="5759355"/>
            <a:ext cx="3712191" cy="646331"/>
          </a:xfrm>
          <a:prstGeom prst="rect">
            <a:avLst/>
          </a:prstGeom>
          <a:noFill/>
        </p:spPr>
        <p:txBody>
          <a:bodyPr wrap="square" rtlCol="0">
            <a:spAutoFit/>
          </a:bodyPr>
          <a:lstStyle/>
          <a:p>
            <a:r>
              <a:rPr lang="en-US" dirty="0" smtClean="0"/>
              <a:t>Processed image airfoil 1</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Users\sidharth\Desktop\New folder\image1\images1.jpg"/>
          <p:cNvPicPr>
            <a:picLocks noGrp="1"/>
          </p:cNvPicPr>
          <p:nvPr>
            <p:ph sz="quarter" idx="1"/>
          </p:nvPr>
        </p:nvPicPr>
        <p:blipFill>
          <a:blip r:embed="rId2"/>
          <a:srcRect/>
          <a:stretch>
            <a:fillRect/>
          </a:stretch>
        </p:blipFill>
        <p:spPr bwMode="auto">
          <a:xfrm>
            <a:off x="599091" y="614855"/>
            <a:ext cx="4761185" cy="3058511"/>
          </a:xfrm>
          <a:prstGeom prst="rect">
            <a:avLst/>
          </a:prstGeom>
          <a:noFill/>
          <a:ln w="9525">
            <a:noFill/>
            <a:miter lim="800000"/>
            <a:headEnd/>
            <a:tailEnd/>
          </a:ln>
        </p:spPr>
      </p:pic>
      <p:pic>
        <p:nvPicPr>
          <p:cNvPr id="5" name="Picture 4" descr="C:\Users\sidharth\Desktop\New folder\image1\imgimages130.png"/>
          <p:cNvPicPr/>
          <p:nvPr/>
        </p:nvPicPr>
        <p:blipFill>
          <a:blip r:embed="rId3"/>
          <a:srcRect/>
          <a:stretch>
            <a:fillRect/>
          </a:stretch>
        </p:blipFill>
        <p:spPr bwMode="auto">
          <a:xfrm>
            <a:off x="5772055" y="2301370"/>
            <a:ext cx="5526727" cy="3158836"/>
          </a:xfrm>
          <a:prstGeom prst="rect">
            <a:avLst/>
          </a:prstGeom>
          <a:noFill/>
          <a:ln w="9525">
            <a:noFill/>
            <a:miter lim="800000"/>
            <a:headEnd/>
            <a:tailEnd/>
          </a:ln>
        </p:spPr>
      </p:pic>
      <p:sp>
        <p:nvSpPr>
          <p:cNvPr id="6" name="TextBox 5"/>
          <p:cNvSpPr txBox="1"/>
          <p:nvPr/>
        </p:nvSpPr>
        <p:spPr>
          <a:xfrm>
            <a:off x="1528550" y="3862317"/>
            <a:ext cx="3548418" cy="382138"/>
          </a:xfrm>
          <a:prstGeom prst="rect">
            <a:avLst/>
          </a:prstGeom>
          <a:noFill/>
        </p:spPr>
        <p:txBody>
          <a:bodyPr wrap="square" rtlCol="0">
            <a:spAutoFit/>
          </a:bodyPr>
          <a:lstStyle/>
          <a:p>
            <a:r>
              <a:rPr lang="en-US" dirty="0" smtClean="0"/>
              <a:t>Flow around airfoil 2</a:t>
            </a:r>
            <a:endParaRPr lang="en-US" dirty="0"/>
          </a:p>
        </p:txBody>
      </p:sp>
      <p:sp>
        <p:nvSpPr>
          <p:cNvPr id="7" name="TextBox 6"/>
          <p:cNvSpPr txBox="1"/>
          <p:nvPr/>
        </p:nvSpPr>
        <p:spPr>
          <a:xfrm>
            <a:off x="6987654" y="5568286"/>
            <a:ext cx="3862317" cy="369332"/>
          </a:xfrm>
          <a:prstGeom prst="rect">
            <a:avLst/>
          </a:prstGeom>
          <a:noFill/>
        </p:spPr>
        <p:txBody>
          <a:bodyPr wrap="square" rtlCol="0">
            <a:spAutoFit/>
          </a:bodyPr>
          <a:lstStyle/>
          <a:p>
            <a:r>
              <a:rPr lang="en-US" dirty="0" smtClean="0"/>
              <a:t>Processed image airfoil 2</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p:cNvPicPr>
          <p:nvPr>
            <p:ph sz="quarter" idx="1"/>
          </p:nvPr>
        </p:nvPicPr>
        <p:blipFill>
          <a:blip r:embed="rId2"/>
          <a:srcRect/>
          <a:stretch>
            <a:fillRect/>
          </a:stretch>
        </p:blipFill>
        <p:spPr bwMode="auto">
          <a:xfrm>
            <a:off x="1547000" y="563565"/>
            <a:ext cx="8716117" cy="4458811"/>
          </a:xfrm>
          <a:prstGeom prst="rect">
            <a:avLst/>
          </a:prstGeom>
          <a:noFill/>
          <a:ln w="9525">
            <a:noFill/>
            <a:miter lim="800000"/>
            <a:headEnd/>
            <a:tailEnd/>
          </a:ln>
        </p:spPr>
      </p:pic>
      <p:sp>
        <p:nvSpPr>
          <p:cNvPr id="6" name="TextBox 5"/>
          <p:cNvSpPr txBox="1"/>
          <p:nvPr/>
        </p:nvSpPr>
        <p:spPr>
          <a:xfrm>
            <a:off x="4490114" y="5281684"/>
            <a:ext cx="5663821" cy="369332"/>
          </a:xfrm>
          <a:prstGeom prst="rect">
            <a:avLst/>
          </a:prstGeom>
          <a:noFill/>
        </p:spPr>
        <p:txBody>
          <a:bodyPr wrap="square" rtlCol="0">
            <a:spAutoFit/>
          </a:bodyPr>
          <a:lstStyle/>
          <a:p>
            <a:r>
              <a:rPr lang="en-US" dirty="0" smtClean="0"/>
              <a:t>Processed image airfoil 3</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sz="quarter" idx="1"/>
          </p:nvPr>
        </p:nvPicPr>
        <p:blipFill>
          <a:blip r:embed="rId2"/>
          <a:srcRect/>
          <a:stretch>
            <a:fillRect/>
          </a:stretch>
        </p:blipFill>
        <p:spPr bwMode="auto">
          <a:xfrm>
            <a:off x="1214651" y="492496"/>
            <a:ext cx="9423545" cy="5184973"/>
          </a:xfrm>
          <a:prstGeom prst="rect">
            <a:avLst/>
          </a:prstGeom>
          <a:noFill/>
          <a:ln w="9525">
            <a:noFill/>
            <a:miter lim="800000"/>
            <a:headEnd/>
            <a:tailEnd/>
          </a:ln>
        </p:spPr>
      </p:pic>
      <p:sp>
        <p:nvSpPr>
          <p:cNvPr id="5" name="TextBox 4"/>
          <p:cNvSpPr txBox="1"/>
          <p:nvPr/>
        </p:nvSpPr>
        <p:spPr>
          <a:xfrm>
            <a:off x="4626591" y="5759355"/>
            <a:ext cx="5254388" cy="369332"/>
          </a:xfrm>
          <a:prstGeom prst="rect">
            <a:avLst/>
          </a:prstGeom>
          <a:noFill/>
        </p:spPr>
        <p:txBody>
          <a:bodyPr wrap="square" rtlCol="0">
            <a:spAutoFit/>
          </a:bodyPr>
          <a:lstStyle/>
          <a:p>
            <a:r>
              <a:rPr lang="en-US" dirty="0" smtClean="0"/>
              <a:t>Processed image airfoil 4</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7"/>
            <a:ext cx="10363200" cy="2641983"/>
          </a:xfrm>
        </p:spPr>
        <p:txBody>
          <a:bodyPr>
            <a:normAutofit fontScale="90000"/>
          </a:bodyPr>
          <a:lstStyle/>
          <a:p>
            <a:pPr lvl="0"/>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solidFill>
                  <a:srgbClr val="FF0000"/>
                </a:solidFill>
              </a:rPr>
              <a:t/>
            </a:r>
            <a:br>
              <a:rPr lang="en-US" dirty="0" smtClean="0">
                <a:solidFill>
                  <a:srgbClr val="FF0000"/>
                </a:solidFill>
              </a:rPr>
            </a:br>
            <a:r>
              <a:rPr lang="en-US" dirty="0" smtClean="0">
                <a:solidFill>
                  <a:srgbClr val="FF0000"/>
                </a:solidFill>
                <a:latin typeface="Times New Roman" pitchFamily="18" charset="0"/>
                <a:cs typeface="Times New Roman" pitchFamily="18" charset="0"/>
              </a:rPr>
              <a:t>Bird Flight Analysis </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sz="1800" dirty="0" smtClean="0">
                <a:solidFill>
                  <a:schemeClr val="tx1"/>
                </a:solidFill>
                <a:latin typeface="Times New Roman" pitchFamily="18" charset="0"/>
                <a:cs typeface="Times New Roman" pitchFamily="18" charset="0"/>
              </a:rPr>
              <a:t>Wind speed: 4.9m/s </a:t>
            </a:r>
            <a:br>
              <a:rPr lang="en-US" sz="1800" dirty="0" smtClean="0">
                <a:solidFill>
                  <a:schemeClr val="tx1"/>
                </a:solidFill>
                <a:latin typeface="Times New Roman" pitchFamily="18" charset="0"/>
                <a:cs typeface="Times New Roman" pitchFamily="18" charset="0"/>
              </a:rPr>
            </a:br>
            <a:r>
              <a:rPr lang="en-US" sz="1800" dirty="0" smtClean="0">
                <a:solidFill>
                  <a:schemeClr val="tx1"/>
                </a:solidFill>
                <a:latin typeface="Times New Roman" pitchFamily="18" charset="0"/>
                <a:cs typeface="Times New Roman" pitchFamily="18" charset="0"/>
              </a:rPr>
              <a:t>Rotor speed: 795RPM </a:t>
            </a:r>
            <a:br>
              <a:rPr lang="en-US" sz="1800" dirty="0" smtClean="0">
                <a:solidFill>
                  <a:schemeClr val="tx1"/>
                </a:solidFill>
                <a:latin typeface="Times New Roman" pitchFamily="18" charset="0"/>
                <a:cs typeface="Times New Roman" pitchFamily="18" charset="0"/>
              </a:rPr>
            </a:br>
            <a:r>
              <a:rPr lang="en-US" sz="1800" dirty="0" smtClean="0">
                <a:solidFill>
                  <a:schemeClr val="tx1"/>
                </a:solidFill>
                <a:latin typeface="Times New Roman" pitchFamily="18" charset="0"/>
                <a:cs typeface="Times New Roman" pitchFamily="18" charset="0"/>
              </a:rPr>
              <a:t>Shutter speed of camera: 50frames per second</a:t>
            </a:r>
            <a:br>
              <a:rPr lang="en-US" sz="1800" dirty="0" smtClean="0">
                <a:solidFill>
                  <a:schemeClr val="tx1"/>
                </a:solidFill>
                <a:latin typeface="Times New Roman" pitchFamily="18" charset="0"/>
                <a:cs typeface="Times New Roman" pitchFamily="18" charset="0"/>
              </a:rPr>
            </a:br>
            <a:r>
              <a:rPr lang="en-US" sz="1800" dirty="0" smtClean="0">
                <a:solidFill>
                  <a:schemeClr val="tx1"/>
                </a:solidFill>
                <a:latin typeface="Times New Roman" pitchFamily="18" charset="0"/>
                <a:cs typeface="Times New Roman" pitchFamily="18" charset="0"/>
              </a:rPr>
              <a:t>Image processing threshold : 24</a:t>
            </a:r>
            <a:r>
              <a:rPr lang="en-US" sz="1800" dirty="0" smtClean="0">
                <a:solidFill>
                  <a:schemeClr val="tx1"/>
                </a:solidFill>
              </a:rPr>
              <a:t/>
            </a:r>
            <a:br>
              <a:rPr lang="en-US" sz="1800" dirty="0" smtClean="0">
                <a:solidFill>
                  <a:schemeClr val="tx1"/>
                </a:solidFill>
              </a:rPr>
            </a:br>
            <a:endParaRPr lang="en-US" dirty="0">
              <a:solidFill>
                <a:schemeClr val="tx1"/>
              </a:solidFill>
            </a:endParaRPr>
          </a:p>
        </p:txBody>
      </p:sp>
      <p:pic>
        <p:nvPicPr>
          <p:cNvPr id="5" name="Content Placeholder 4"/>
          <p:cNvPicPr>
            <a:picLocks noGrp="1"/>
          </p:cNvPicPr>
          <p:nvPr>
            <p:ph sz="quarter" idx="1"/>
          </p:nvPr>
        </p:nvPicPr>
        <p:blipFill>
          <a:blip r:embed="rId2"/>
          <a:srcRect/>
          <a:stretch>
            <a:fillRect/>
          </a:stretch>
        </p:blipFill>
        <p:spPr bwMode="auto">
          <a:xfrm>
            <a:off x="1597664" y="2570493"/>
            <a:ext cx="3526130" cy="3420405"/>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6022429" y="2648607"/>
            <a:ext cx="4556234" cy="3279227"/>
          </a:xfrm>
          <a:prstGeom prst="rect">
            <a:avLst/>
          </a:prstGeom>
          <a:noFill/>
          <a:ln w="9525">
            <a:noFill/>
            <a:miter lim="800000"/>
            <a:headEnd/>
            <a:tailEnd/>
          </a:ln>
        </p:spPr>
      </p:pic>
      <p:sp>
        <p:nvSpPr>
          <p:cNvPr id="7" name="TextBox 6"/>
          <p:cNvSpPr txBox="1"/>
          <p:nvPr/>
        </p:nvSpPr>
        <p:spPr>
          <a:xfrm>
            <a:off x="4367283" y="6168788"/>
            <a:ext cx="3835021" cy="369332"/>
          </a:xfrm>
          <a:prstGeom prst="rect">
            <a:avLst/>
          </a:prstGeom>
          <a:noFill/>
        </p:spPr>
        <p:txBody>
          <a:bodyPr wrap="square" rtlCol="0">
            <a:spAutoFit/>
          </a:bodyPr>
          <a:lstStyle/>
          <a:p>
            <a:r>
              <a:rPr lang="en-US" dirty="0" smtClean="0"/>
              <a:t>Bird flight analysis 1</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arenR"/>
            </a:pPr>
            <a:r>
              <a:rPr lang="en-US" dirty="0" smtClean="0"/>
              <a:t>Upstroke</a:t>
            </a:r>
            <a:endParaRPr lang="en-US" dirty="0"/>
          </a:p>
        </p:txBody>
      </p:sp>
      <p:pic>
        <p:nvPicPr>
          <p:cNvPr id="4" name="Content Placeholder 3"/>
          <p:cNvPicPr>
            <a:picLocks noGrp="1"/>
          </p:cNvPicPr>
          <p:nvPr>
            <p:ph sz="quarter" idx="1"/>
          </p:nvPr>
        </p:nvPicPr>
        <p:blipFill>
          <a:blip r:embed="rId2"/>
          <a:srcRect/>
          <a:stretch>
            <a:fillRect/>
          </a:stretch>
        </p:blipFill>
        <p:spPr bwMode="auto">
          <a:xfrm>
            <a:off x="3507475" y="1497725"/>
            <a:ext cx="5731118" cy="4056914"/>
          </a:xfrm>
          <a:prstGeom prst="rect">
            <a:avLst/>
          </a:prstGeom>
          <a:noFill/>
          <a:ln w="9525">
            <a:noFill/>
            <a:miter lim="800000"/>
            <a:headEnd/>
            <a:tailEnd/>
          </a:ln>
        </p:spPr>
      </p:pic>
      <p:sp>
        <p:nvSpPr>
          <p:cNvPr id="5" name="TextBox 4"/>
          <p:cNvSpPr txBox="1"/>
          <p:nvPr/>
        </p:nvSpPr>
        <p:spPr>
          <a:xfrm>
            <a:off x="4367284" y="5786650"/>
            <a:ext cx="4572000" cy="369332"/>
          </a:xfrm>
          <a:prstGeom prst="rect">
            <a:avLst/>
          </a:prstGeom>
          <a:noFill/>
        </p:spPr>
        <p:txBody>
          <a:bodyPr wrap="square" rtlCol="0">
            <a:spAutoFit/>
          </a:bodyPr>
          <a:lstStyle/>
          <a:p>
            <a:r>
              <a:rPr lang="en-US" dirty="0" smtClean="0"/>
              <a:t>Processed image- </a:t>
            </a:r>
            <a:r>
              <a:rPr lang="en-US" dirty="0" err="1" smtClean="0"/>
              <a:t>upstoke</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Classification of flight regime</a:t>
            </a:r>
            <a:endParaRPr lang="en-US" b="1" dirty="0">
              <a:solidFill>
                <a:srgbClr val="FF0000"/>
              </a:solidFill>
            </a:endParaRPr>
          </a:p>
        </p:txBody>
      </p:sp>
      <p:pic>
        <p:nvPicPr>
          <p:cNvPr id="1026" name="Picture 2" descr="C:\Users\Shivmani yadav\Desktop\Untitled.png"/>
          <p:cNvPicPr>
            <a:picLocks noGrp="1" noChangeAspect="1" noChangeArrowheads="1"/>
          </p:cNvPicPr>
          <p:nvPr>
            <p:ph sz="quarter" idx="1"/>
          </p:nvPr>
        </p:nvPicPr>
        <p:blipFill>
          <a:blip r:embed="rId2"/>
          <a:srcRect/>
          <a:stretch>
            <a:fillRect/>
          </a:stretch>
        </p:blipFill>
        <p:spPr bwMode="auto">
          <a:xfrm>
            <a:off x="1387365" y="1718441"/>
            <a:ext cx="9524737" cy="4255038"/>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arenR" startAt="2"/>
            </a:pPr>
            <a:r>
              <a:rPr lang="en-US" dirty="0" err="1" smtClean="0"/>
              <a:t>Downstroke</a:t>
            </a:r>
            <a:endParaRPr lang="en-US" dirty="0"/>
          </a:p>
        </p:txBody>
      </p:sp>
      <p:pic>
        <p:nvPicPr>
          <p:cNvPr id="4" name="Content Placeholder 3"/>
          <p:cNvPicPr>
            <a:picLocks noGrp="1"/>
          </p:cNvPicPr>
          <p:nvPr>
            <p:ph sz="quarter" idx="1"/>
          </p:nvPr>
        </p:nvPicPr>
        <p:blipFill>
          <a:blip r:embed="rId2"/>
          <a:srcRect/>
          <a:stretch>
            <a:fillRect/>
          </a:stretch>
        </p:blipFill>
        <p:spPr bwMode="auto">
          <a:xfrm>
            <a:off x="3452884" y="2021753"/>
            <a:ext cx="5140499" cy="3519239"/>
          </a:xfrm>
          <a:prstGeom prst="rect">
            <a:avLst/>
          </a:prstGeom>
          <a:noFill/>
          <a:ln w="9525">
            <a:noFill/>
            <a:miter lim="800000"/>
            <a:headEnd/>
            <a:tailEnd/>
          </a:ln>
        </p:spPr>
      </p:pic>
      <p:sp>
        <p:nvSpPr>
          <p:cNvPr id="5" name="TextBox 4"/>
          <p:cNvSpPr txBox="1"/>
          <p:nvPr/>
        </p:nvSpPr>
        <p:spPr>
          <a:xfrm>
            <a:off x="4367283" y="5786650"/>
            <a:ext cx="3766782" cy="368490"/>
          </a:xfrm>
          <a:prstGeom prst="rect">
            <a:avLst/>
          </a:prstGeom>
          <a:noFill/>
        </p:spPr>
        <p:txBody>
          <a:bodyPr wrap="square" rtlCol="0">
            <a:spAutoFit/>
          </a:bodyPr>
          <a:lstStyle/>
          <a:p>
            <a:r>
              <a:rPr lang="en-US" dirty="0" smtClean="0"/>
              <a:t>Processed image- </a:t>
            </a:r>
            <a:r>
              <a:rPr lang="en-US" dirty="0" err="1" smtClean="0"/>
              <a:t>downstroke</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arenR" startAt="3"/>
            </a:pPr>
            <a:r>
              <a:rPr lang="en-US" dirty="0" smtClean="0"/>
              <a:t>Stalling Flight</a:t>
            </a:r>
            <a:endParaRPr lang="en-US" dirty="0"/>
          </a:p>
        </p:txBody>
      </p:sp>
      <p:pic>
        <p:nvPicPr>
          <p:cNvPr id="4" name="Content Placeholder 3"/>
          <p:cNvPicPr>
            <a:picLocks noGrp="1"/>
          </p:cNvPicPr>
          <p:nvPr>
            <p:ph sz="quarter" idx="1"/>
          </p:nvPr>
        </p:nvPicPr>
        <p:blipFill>
          <a:blip r:embed="rId2"/>
          <a:srcRect/>
          <a:stretch>
            <a:fillRect/>
          </a:stretch>
        </p:blipFill>
        <p:spPr bwMode="auto">
          <a:xfrm>
            <a:off x="3425588" y="1561963"/>
            <a:ext cx="5194856" cy="3228401"/>
          </a:xfrm>
          <a:prstGeom prst="rect">
            <a:avLst/>
          </a:prstGeom>
          <a:noFill/>
          <a:ln w="9525">
            <a:noFill/>
            <a:miter lim="800000"/>
            <a:headEnd/>
            <a:tailEnd/>
          </a:ln>
        </p:spPr>
      </p:pic>
      <p:sp>
        <p:nvSpPr>
          <p:cNvPr id="5" name="TextBox 4"/>
          <p:cNvSpPr txBox="1"/>
          <p:nvPr/>
        </p:nvSpPr>
        <p:spPr>
          <a:xfrm>
            <a:off x="4394579" y="5117910"/>
            <a:ext cx="3998794" cy="369332"/>
          </a:xfrm>
          <a:prstGeom prst="rect">
            <a:avLst/>
          </a:prstGeom>
          <a:noFill/>
        </p:spPr>
        <p:txBody>
          <a:bodyPr wrap="square" rtlCol="0">
            <a:spAutoFit/>
          </a:bodyPr>
          <a:lstStyle/>
          <a:p>
            <a:r>
              <a:rPr lang="en-US" dirty="0" smtClean="0"/>
              <a:t>Processed image-stalling</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mj-lt"/>
              <a:buAutoNum type="arabicParenR" startAt="4"/>
            </a:pPr>
            <a:r>
              <a:rPr lang="en-US" dirty="0" smtClean="0"/>
              <a:t>Take Off</a:t>
            </a:r>
            <a:endParaRPr lang="en-US" dirty="0"/>
          </a:p>
        </p:txBody>
      </p:sp>
      <p:pic>
        <p:nvPicPr>
          <p:cNvPr id="4" name="Content Placeholder 3"/>
          <p:cNvPicPr>
            <a:picLocks noGrp="1"/>
          </p:cNvPicPr>
          <p:nvPr>
            <p:ph sz="quarter" idx="1"/>
          </p:nvPr>
        </p:nvPicPr>
        <p:blipFill>
          <a:blip r:embed="rId2"/>
          <a:srcRect/>
          <a:stretch>
            <a:fillRect/>
          </a:stretch>
        </p:blipFill>
        <p:spPr bwMode="auto">
          <a:xfrm>
            <a:off x="3193576" y="1623849"/>
            <a:ext cx="6202672" cy="3616891"/>
          </a:xfrm>
          <a:prstGeom prst="rect">
            <a:avLst/>
          </a:prstGeom>
          <a:noFill/>
          <a:ln w="9525">
            <a:noFill/>
            <a:miter lim="800000"/>
            <a:headEnd/>
            <a:tailEnd/>
          </a:ln>
        </p:spPr>
      </p:pic>
      <p:sp>
        <p:nvSpPr>
          <p:cNvPr id="5" name="TextBox 4"/>
          <p:cNvSpPr txBox="1"/>
          <p:nvPr/>
        </p:nvSpPr>
        <p:spPr>
          <a:xfrm>
            <a:off x="4421874" y="5527343"/>
            <a:ext cx="4585648" cy="369332"/>
          </a:xfrm>
          <a:prstGeom prst="rect">
            <a:avLst/>
          </a:prstGeom>
          <a:noFill/>
        </p:spPr>
        <p:txBody>
          <a:bodyPr wrap="square" rtlCol="0">
            <a:spAutoFit/>
          </a:bodyPr>
          <a:lstStyle/>
          <a:p>
            <a:r>
              <a:rPr lang="en-US" dirty="0" smtClean="0"/>
              <a:t>Processed image- stalling</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1680286"/>
          </a:xfrm>
        </p:spPr>
        <p:txBody>
          <a:bodyPr>
            <a:normAutofit/>
          </a:bodyPr>
          <a:lstStyle/>
          <a:p>
            <a:r>
              <a:rPr lang="en-US" sz="4400" dirty="0" smtClean="0">
                <a:solidFill>
                  <a:srgbClr val="FF0000"/>
                </a:solidFill>
                <a:latin typeface="Times New Roman" pitchFamily="18" charset="0"/>
                <a:cs typeface="Times New Roman" pitchFamily="18" charset="0"/>
              </a:rPr>
              <a:t>CONCLUSION AND RESULTS</a:t>
            </a:r>
            <a:r>
              <a:rPr lang="en-US" dirty="0" smtClean="0"/>
              <a:t/>
            </a:r>
            <a:br>
              <a:rPr lang="en-US" dirty="0" smtClean="0"/>
            </a:br>
            <a:endParaRPr lang="en-US" dirty="0"/>
          </a:p>
        </p:txBody>
      </p:sp>
      <p:sp>
        <p:nvSpPr>
          <p:cNvPr id="3" name="Content Placeholder 2"/>
          <p:cNvSpPr>
            <a:spLocks noGrp="1"/>
          </p:cNvSpPr>
          <p:nvPr>
            <p:ph sz="quarter" idx="1"/>
          </p:nvPr>
        </p:nvSpPr>
        <p:spPr>
          <a:xfrm>
            <a:off x="1234966" y="1526628"/>
            <a:ext cx="10363200" cy="4572000"/>
          </a:xfrm>
        </p:spPr>
        <p:txBody>
          <a:bodyPr>
            <a:normAutofit/>
          </a:bodyPr>
          <a:lstStyle/>
          <a:p>
            <a:pPr marL="514350" indent="-514350">
              <a:buFont typeface="+mj-lt"/>
              <a:buAutoNum type="arabicParenR"/>
            </a:pPr>
            <a:r>
              <a:rPr lang="en-US" sz="2800" dirty="0" smtClean="0">
                <a:solidFill>
                  <a:srgbClr val="FF0000"/>
                </a:solidFill>
                <a:latin typeface="Times New Roman" pitchFamily="18" charset="0"/>
                <a:cs typeface="Times New Roman" pitchFamily="18" charset="0"/>
              </a:rPr>
              <a:t>RESULTS FROM SMOKE VISUALISATION.</a:t>
            </a:r>
          </a:p>
          <a:p>
            <a:pPr lvl="0">
              <a:buFont typeface="Courier New" pitchFamily="49" charset="0"/>
              <a:buChar char="o"/>
            </a:pPr>
            <a:r>
              <a:rPr lang="en-US" sz="2400" dirty="0" smtClean="0">
                <a:latin typeface="Times New Roman" pitchFamily="18" charset="0"/>
                <a:cs typeface="Times New Roman" pitchFamily="18" charset="0"/>
              </a:rPr>
              <a:t>For increase in speed, the flow became increasingly laminar with some amount of turbulence depicted in the study. </a:t>
            </a:r>
          </a:p>
          <a:p>
            <a:pPr lvl="0">
              <a:buFont typeface="Courier New" pitchFamily="49" charset="0"/>
              <a:buChar char="o"/>
            </a:pPr>
            <a:r>
              <a:rPr lang="en-US" sz="2400" dirty="0" smtClean="0">
                <a:latin typeface="Times New Roman" pitchFamily="18" charset="0"/>
                <a:cs typeface="Times New Roman" pitchFamily="18" charset="0"/>
              </a:rPr>
              <a:t>The laminar nature of the flow is maximum at the end of the contraction cone and minimum at the beginning of the diffuser section. </a:t>
            </a:r>
          </a:p>
          <a:p>
            <a:pPr lvl="0">
              <a:buFont typeface="Courier New" pitchFamily="49" charset="0"/>
              <a:buChar char="o"/>
            </a:pPr>
            <a:r>
              <a:rPr lang="en-US" sz="2400" dirty="0" smtClean="0">
                <a:latin typeface="Times New Roman" pitchFamily="18" charset="0"/>
                <a:cs typeface="Times New Roman" pitchFamily="18" charset="0"/>
              </a:rPr>
              <a:t>Through the various wind speeds, different levels of laminar and turbulent natures are achieved, </a:t>
            </a:r>
          </a:p>
          <a:p>
            <a:pPr>
              <a:buFont typeface="Courier New" pitchFamily="49" charset="0"/>
              <a:buChar char="o"/>
            </a:pPr>
            <a:r>
              <a:rPr lang="en-US" sz="2400" dirty="0" smtClean="0">
                <a:latin typeface="Times New Roman" pitchFamily="18" charset="0"/>
                <a:cs typeface="Times New Roman" pitchFamily="18" charset="0"/>
              </a:rPr>
              <a:t>The laminar and turbulent nature is variable in different zones of the test section ranging from laminar flow to turbulent flow and transition zone.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677334" y="488731"/>
            <a:ext cx="10894556" cy="6069724"/>
          </a:xfrm>
        </p:spPr>
        <p:txBody>
          <a:bodyPr>
            <a:normAutofit fontScale="77500" lnSpcReduction="20000"/>
          </a:bodyPr>
          <a:lstStyle/>
          <a:p>
            <a:pPr marL="457200" lvl="0" indent="-457200">
              <a:buFont typeface="+mj-lt"/>
              <a:buAutoNum type="arabicParenR" startAt="2"/>
            </a:pPr>
            <a:r>
              <a:rPr lang="en-US" sz="3600" dirty="0" smtClean="0">
                <a:solidFill>
                  <a:srgbClr val="FF0000"/>
                </a:solidFill>
                <a:latin typeface="Times New Roman" pitchFamily="18" charset="0"/>
                <a:cs typeface="Times New Roman" pitchFamily="18" charset="0"/>
              </a:rPr>
              <a:t>RESULTS FROM SMOKE VISUALIZATION STUDY OF AEROFOIL</a:t>
            </a:r>
          </a:p>
          <a:p>
            <a:pPr lvl="0">
              <a:buFont typeface="Courier New" pitchFamily="49" charset="0"/>
              <a:buChar char="o"/>
            </a:pPr>
            <a:r>
              <a:rPr lang="en-US" sz="2800" dirty="0" smtClean="0">
                <a:latin typeface="Times New Roman" pitchFamily="18" charset="0"/>
                <a:cs typeface="Times New Roman" pitchFamily="18" charset="0"/>
              </a:rPr>
              <a:t>In the flight motion, with angle of attack lying in the range of 0 to 45 degrees, vortexes are created underneath the foil to create a high pressure region to create a lift force. </a:t>
            </a:r>
          </a:p>
          <a:p>
            <a:pPr lvl="0">
              <a:buFont typeface="Courier New" pitchFamily="49" charset="0"/>
              <a:buChar char="o"/>
            </a:pPr>
            <a:r>
              <a:rPr lang="en-US" sz="2800" dirty="0" smtClean="0">
                <a:latin typeface="Times New Roman" pitchFamily="18" charset="0"/>
                <a:cs typeface="Times New Roman" pitchFamily="18" charset="0"/>
              </a:rPr>
              <a:t>At the trailing edge, wing tip vortexes are created creating some amount of drag force. </a:t>
            </a:r>
          </a:p>
          <a:p>
            <a:pPr lvl="0">
              <a:buFont typeface="Courier New" pitchFamily="49" charset="0"/>
              <a:buChar char="o"/>
            </a:pPr>
            <a:r>
              <a:rPr lang="en-US" sz="2800" dirty="0" smtClean="0">
                <a:latin typeface="Times New Roman" pitchFamily="18" charset="0"/>
                <a:cs typeface="Times New Roman" pitchFamily="18" charset="0"/>
              </a:rPr>
              <a:t>In the stall motion, with angle of attack more than 45 degrees, the smoke gets diffused underneath the aerofoil and high pressure regions are created above the aerofoil. Wing tip vortices are also created in this situation also. </a:t>
            </a:r>
          </a:p>
          <a:p>
            <a:pPr lvl="0">
              <a:buFont typeface="Courier New" pitchFamily="49" charset="0"/>
              <a:buChar char="o"/>
            </a:pPr>
            <a:endParaRPr lang="en-US" dirty="0" smtClean="0"/>
          </a:p>
          <a:p>
            <a:pPr marL="457200" indent="-457200">
              <a:buFont typeface="+mj-lt"/>
              <a:buAutoNum type="arabicParenR" startAt="3"/>
            </a:pPr>
            <a:r>
              <a:rPr lang="en-US" sz="3000" dirty="0" smtClean="0">
                <a:solidFill>
                  <a:srgbClr val="FF0000"/>
                </a:solidFill>
                <a:latin typeface="Times New Roman" pitchFamily="18" charset="0"/>
                <a:cs typeface="Times New Roman" pitchFamily="18" charset="0"/>
              </a:rPr>
              <a:t>BIRD FLIGHT ANALYSIS </a:t>
            </a:r>
          </a:p>
          <a:p>
            <a:pPr lvl="0">
              <a:buFont typeface="Courier New" pitchFamily="49" charset="0"/>
              <a:buChar char="o"/>
            </a:pPr>
            <a:r>
              <a:rPr lang="en-US" dirty="0" smtClean="0">
                <a:latin typeface="Times New Roman" pitchFamily="18" charset="0"/>
                <a:cs typeface="Times New Roman" pitchFamily="18" charset="0"/>
              </a:rPr>
              <a:t>Bird flight analysis is done to realize the various parts of the bird’s wings which are high motion during the various phases of the flight mechanism. </a:t>
            </a:r>
          </a:p>
          <a:p>
            <a:pPr lvl="0">
              <a:buFont typeface="Courier New" pitchFamily="49" charset="0"/>
              <a:buChar char="o"/>
            </a:pPr>
            <a:r>
              <a:rPr lang="en-US" dirty="0" smtClean="0">
                <a:latin typeface="Times New Roman" pitchFamily="18" charset="0"/>
                <a:cs typeface="Times New Roman" pitchFamily="18" charset="0"/>
              </a:rPr>
              <a:t>During the take-off motion, the majority of the wing tip and extended portions of the wing tip to some extent are under motion in the first step which further leads to motion of the entire wing. </a:t>
            </a:r>
          </a:p>
          <a:p>
            <a:pPr lvl="0">
              <a:buFont typeface="Courier New" pitchFamily="49" charset="0"/>
              <a:buChar char="o"/>
            </a:pPr>
            <a:r>
              <a:rPr lang="en-US" dirty="0" smtClean="0">
                <a:latin typeface="Times New Roman" pitchFamily="18" charset="0"/>
                <a:cs typeface="Times New Roman" pitchFamily="18" charset="0"/>
              </a:rPr>
              <a:t>During the stall mode, the wing tips are extended backwards and the motion of the all the edges of the wing is less. </a:t>
            </a:r>
          </a:p>
          <a:p>
            <a:pPr lvl="0">
              <a:buFont typeface="Courier New" pitchFamily="49" charset="0"/>
              <a:buChar char="o"/>
            </a:pPr>
            <a:r>
              <a:rPr lang="en-US" dirty="0" smtClean="0">
                <a:latin typeface="Times New Roman" pitchFamily="18" charset="0"/>
                <a:cs typeface="Times New Roman" pitchFamily="18" charset="0"/>
              </a:rPr>
              <a:t>During the up-stroke and down-stroke the various parts of the wings are under high motion and vibrations. </a:t>
            </a:r>
          </a:p>
          <a:p>
            <a:pPr lvl="0">
              <a:buNone/>
            </a:pPr>
            <a:endParaRPr lang="en-US" dirty="0" smtClean="0"/>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marL="514350" lvl="0" indent="-514350">
              <a:buFont typeface="+mj-lt"/>
              <a:buAutoNum type="arabicParenR" startAt="4"/>
            </a:pPr>
            <a:r>
              <a:rPr lang="en-US" sz="2800" dirty="0" smtClean="0">
                <a:solidFill>
                  <a:srgbClr val="FF0000"/>
                </a:solidFill>
                <a:latin typeface="Times New Roman" pitchFamily="18" charset="0"/>
                <a:cs typeface="Times New Roman" pitchFamily="18" charset="0"/>
              </a:rPr>
              <a:t>POSSIBLE IMPLICATIONS AND APPLICATIONS</a:t>
            </a:r>
          </a:p>
          <a:p>
            <a:pPr lvl="0">
              <a:buFont typeface="Courier New" pitchFamily="49" charset="0"/>
              <a:buChar char="o"/>
            </a:pPr>
            <a:r>
              <a:rPr lang="en-US" sz="2400" dirty="0" smtClean="0">
                <a:latin typeface="Times New Roman" pitchFamily="18" charset="0"/>
                <a:cs typeface="Times New Roman" pitchFamily="18" charset="0"/>
              </a:rPr>
              <a:t>By studying the various vibratory motions and portions of the wing tips which are under motion during the various flight modes, we can optimize the transient vibratory phases and improve the efficiency of flapping flight. </a:t>
            </a:r>
          </a:p>
          <a:p>
            <a:pPr lvl="0">
              <a:buFont typeface="Courier New" pitchFamily="49" charset="0"/>
              <a:buChar char="o"/>
            </a:pPr>
            <a:r>
              <a:rPr lang="en-US" sz="2400" dirty="0" smtClean="0">
                <a:latin typeface="Times New Roman" pitchFamily="18" charset="0"/>
                <a:cs typeface="Times New Roman" pitchFamily="18" charset="0"/>
              </a:rPr>
              <a:t>The various modes of the flights can also be optimized and improved upon to create a better flapping mechanism. </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a:buNone/>
            </a:pPr>
            <a:r>
              <a:rPr lang="en-IN" sz="8800" dirty="0"/>
              <a:t>Thank you…</a:t>
            </a:r>
          </a:p>
        </p:txBody>
      </p:sp>
    </p:spTree>
    <p:extLst>
      <p:ext uri="{BB962C8B-B14F-4D97-AF65-F5344CB8AC3E}">
        <p14:creationId xmlns:p14="http://schemas.microsoft.com/office/powerpoint/2010/main" val="2746810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solidFill>
                  <a:srgbClr val="FF0000"/>
                </a:solidFill>
              </a:rPr>
              <a:t>Drag </a:t>
            </a:r>
            <a:endParaRPr lang="en-US" sz="4400" b="1" dirty="0">
              <a:solidFill>
                <a:srgbClr val="FF0000"/>
              </a:solidFill>
            </a:endParaRPr>
          </a:p>
        </p:txBody>
      </p:sp>
      <p:pic>
        <p:nvPicPr>
          <p:cNvPr id="2050" name="Picture 2" descr="C:\Users\Shivmani yadav\Desktop\1tled.png"/>
          <p:cNvPicPr>
            <a:picLocks noGrp="1" noChangeAspect="1" noChangeArrowheads="1"/>
          </p:cNvPicPr>
          <p:nvPr>
            <p:ph sz="quarter" idx="1"/>
          </p:nvPr>
        </p:nvPicPr>
        <p:blipFill>
          <a:blip r:embed="rId2"/>
          <a:srcRect/>
          <a:stretch>
            <a:fillRect/>
          </a:stretch>
        </p:blipFill>
        <p:spPr bwMode="auto">
          <a:xfrm>
            <a:off x="1403132" y="1611881"/>
            <a:ext cx="9632731" cy="4802241"/>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Wake Turbulence</a:t>
            </a:r>
            <a:endParaRPr lang="en-US" b="1" dirty="0">
              <a:solidFill>
                <a:srgbClr val="FF0000"/>
              </a:solidFill>
            </a:endParaRPr>
          </a:p>
        </p:txBody>
      </p:sp>
      <p:pic>
        <p:nvPicPr>
          <p:cNvPr id="4" name="Content Placeholder 3" descr="Image result for wingtip vortices angle of attack"/>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781425" y="1638300"/>
            <a:ext cx="5238750" cy="419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       DESIGNING OF WIND TUNNEL</a:t>
            </a:r>
            <a:endParaRPr lang="en-US" b="1" dirty="0">
              <a:solidFill>
                <a:srgbClr val="FF0000"/>
              </a:solidFill>
            </a:endParaRPr>
          </a:p>
        </p:txBody>
      </p:sp>
      <p:sp>
        <p:nvSpPr>
          <p:cNvPr id="3" name="Content Placeholder 2"/>
          <p:cNvSpPr>
            <a:spLocks noGrp="1"/>
          </p:cNvSpPr>
          <p:nvPr>
            <p:ph sz="quarter" idx="1"/>
          </p:nvPr>
        </p:nvSpPr>
        <p:spPr>
          <a:xfrm>
            <a:off x="1234966" y="2046890"/>
            <a:ext cx="10363200" cy="4572000"/>
          </a:xfrm>
        </p:spPr>
        <p:txBody>
          <a:bodyPr>
            <a:normAutofit/>
          </a:bodyPr>
          <a:lstStyle/>
          <a:p>
            <a:r>
              <a:rPr lang="en-US" sz="2800" dirty="0" smtClean="0"/>
              <a:t>The wind tunnel consists of following sections and features</a:t>
            </a:r>
          </a:p>
          <a:p>
            <a:pPr>
              <a:buNone/>
            </a:pPr>
            <a:endParaRPr lang="en-US" sz="2800" dirty="0" smtClean="0"/>
          </a:p>
          <a:p>
            <a:pPr>
              <a:buFont typeface="+mj-lt"/>
              <a:buAutoNum type="arabicPeriod"/>
            </a:pPr>
            <a:r>
              <a:rPr lang="en-US" sz="2800" dirty="0" smtClean="0"/>
              <a:t>Contraction cone</a:t>
            </a:r>
          </a:p>
          <a:p>
            <a:pPr>
              <a:buFont typeface="+mj-lt"/>
              <a:buAutoNum type="arabicPeriod"/>
            </a:pPr>
            <a:r>
              <a:rPr lang="en-US" sz="2800" dirty="0" smtClean="0"/>
              <a:t>Diffuser cone</a:t>
            </a:r>
          </a:p>
          <a:p>
            <a:pPr>
              <a:buFont typeface="+mj-lt"/>
              <a:buAutoNum type="arabicPeriod"/>
            </a:pPr>
            <a:r>
              <a:rPr lang="en-US" sz="2800" dirty="0" smtClean="0"/>
              <a:t>Test section</a:t>
            </a:r>
          </a:p>
          <a:p>
            <a:pPr>
              <a:buFont typeface="+mj-lt"/>
              <a:buAutoNum type="arabicPeriod"/>
            </a:pPr>
            <a:r>
              <a:rPr lang="en-US" sz="2800" dirty="0" smtClean="0"/>
              <a:t>Honeycomb mesh</a:t>
            </a:r>
          </a:p>
          <a:p>
            <a:pPr>
              <a:buNone/>
            </a:pPr>
            <a:endParaRPr lang="en-US" sz="2800" dirty="0" smtClean="0"/>
          </a:p>
          <a:p>
            <a:pPr>
              <a:buNone/>
            </a:pPr>
            <a:endParaRPr lang="en-US" sz="2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5167" y="5608486"/>
            <a:ext cx="4441371" cy="523220"/>
          </a:xfrm>
          <a:prstGeom prst="rect">
            <a:avLst/>
          </a:prstGeom>
          <a:noFill/>
        </p:spPr>
        <p:txBody>
          <a:bodyPr wrap="square" rtlCol="0">
            <a:spAutoFit/>
          </a:bodyPr>
          <a:lstStyle/>
          <a:p>
            <a:pPr algn="ctr"/>
            <a:r>
              <a:rPr lang="en-US" sz="2800" b="1" dirty="0" smtClean="0">
                <a:solidFill>
                  <a:srgbClr val="FF0000"/>
                </a:solidFill>
              </a:rPr>
              <a:t>Wind Tunnel sections </a:t>
            </a:r>
            <a:endParaRPr lang="en-IN" sz="2800" b="1" dirty="0">
              <a:solidFill>
                <a:srgbClr val="FF0000"/>
              </a:solidFill>
            </a:endParaRPr>
          </a:p>
        </p:txBody>
      </p:sp>
      <p:pic>
        <p:nvPicPr>
          <p:cNvPr id="6" name="Picture 5" descr="Image result for wind tunnel diagra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0786" y="1008993"/>
            <a:ext cx="8907517" cy="4256689"/>
          </a:xfrm>
          <a:prstGeom prst="rect">
            <a:avLst/>
          </a:prstGeom>
          <a:noFill/>
          <a:ln>
            <a:noFill/>
          </a:ln>
        </p:spPr>
      </p:pic>
    </p:spTree>
    <p:extLst>
      <p:ext uri="{BB962C8B-B14F-4D97-AF65-F5344CB8AC3E}">
        <p14:creationId xmlns:p14="http://schemas.microsoft.com/office/powerpoint/2010/main" val="3686302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latin typeface="Franklin Gothic Medium" pitchFamily="34" charset="0"/>
              </a:rPr>
              <a:t>                   </a:t>
            </a:r>
            <a:r>
              <a:rPr lang="en-US" sz="4400" b="1" dirty="0" smtClean="0">
                <a:solidFill>
                  <a:srgbClr val="FF0000"/>
                </a:solidFill>
                <a:latin typeface="Franklin Gothic Medium" pitchFamily="34" charset="0"/>
              </a:rPr>
              <a:t>CATIA MODEL</a:t>
            </a:r>
            <a:endParaRPr lang="en-US" sz="4400" b="1" dirty="0">
              <a:solidFill>
                <a:srgbClr val="FF0000"/>
              </a:solidFill>
              <a:latin typeface="Franklin Gothic Medium" pitchFamily="34" charset="0"/>
            </a:endParaRPr>
          </a:p>
        </p:txBody>
      </p:sp>
      <p:pic>
        <p:nvPicPr>
          <p:cNvPr id="4" name="Content Placeholder 3" descr="Untitled.png"/>
          <p:cNvPicPr>
            <a:picLocks noGrp="1" noChangeAspect="1"/>
          </p:cNvPicPr>
          <p:nvPr>
            <p:ph sz="quarter" idx="1"/>
          </p:nvPr>
        </p:nvPicPr>
        <p:blipFill>
          <a:blip r:embed="rId2"/>
          <a:stretch>
            <a:fillRect/>
          </a:stretch>
        </p:blipFill>
        <p:spPr>
          <a:xfrm>
            <a:off x="2154789" y="1463113"/>
            <a:ext cx="8116221" cy="4563147"/>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806</TotalTime>
  <Words>1478</Words>
  <Application>Microsoft Office PowerPoint</Application>
  <PresentationFormat>Widescreen</PresentationFormat>
  <Paragraphs>154</Paragraphs>
  <Slides>46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Calibri</vt:lpstr>
      <vt:lpstr>Courier New</vt:lpstr>
      <vt:lpstr>Franklin Gothic Book</vt:lpstr>
      <vt:lpstr>Franklin Gothic Medium</vt:lpstr>
      <vt:lpstr>Perpetua</vt:lpstr>
      <vt:lpstr>Times New Roman</vt:lpstr>
      <vt:lpstr>Wingdings</vt:lpstr>
      <vt:lpstr>Wingdings 2</vt:lpstr>
      <vt:lpstr>Equity</vt:lpstr>
      <vt:lpstr>  EXPERIMENTAL ANALYSIS OF FLAPPING FLIGHT MECHANISM OF BIRDS</vt:lpstr>
      <vt:lpstr>OBJECTIVE</vt:lpstr>
      <vt:lpstr>Fixed wing flight </vt:lpstr>
      <vt:lpstr>Classification of flight regime</vt:lpstr>
      <vt:lpstr>Drag </vt:lpstr>
      <vt:lpstr>Wake Turbulence</vt:lpstr>
      <vt:lpstr>       DESIGNING OF WIND TUNNEL</vt:lpstr>
      <vt:lpstr>PowerPoint Presentation</vt:lpstr>
      <vt:lpstr>                   CATIA MODEL</vt:lpstr>
      <vt:lpstr>            CONTRACTION CONE</vt:lpstr>
      <vt:lpstr>DIFFUSOR CONE </vt:lpstr>
      <vt:lpstr>TEST SECTION </vt:lpstr>
      <vt:lpstr>HONEYCOMB MESH</vt:lpstr>
      <vt:lpstr>   </vt:lpstr>
      <vt:lpstr>                   DESIGN PROCESS </vt:lpstr>
      <vt:lpstr>PowerPoint Presentation</vt:lpstr>
      <vt:lpstr>PowerPoint Presentation</vt:lpstr>
      <vt:lpstr>Contraction cone design</vt:lpstr>
      <vt:lpstr>Diffusor cone design</vt:lpstr>
      <vt:lpstr>Test section design</vt:lpstr>
      <vt:lpstr>Honey comb mesh design</vt:lpstr>
      <vt:lpstr>Contraction ratio</vt:lpstr>
      <vt:lpstr>OUR DESIGNED WIND TUNNEL </vt:lpstr>
      <vt:lpstr>PowerPoint Presentation</vt:lpstr>
      <vt:lpstr>PowerPoint Presentation</vt:lpstr>
      <vt:lpstr>PowerPoint Presentation</vt:lpstr>
      <vt:lpstr>Experiments And Studies </vt:lpstr>
      <vt:lpstr>Smoke Visualization Study  Rotor speed: 445.4rpm | Wind speed: 2.33m/s | Image processing threshold value: 30 </vt:lpstr>
      <vt:lpstr>Rotor Speed: 556.6 rpm| Wind Speed 3.55 m/s | Image processing Threshold: 30 |</vt:lpstr>
      <vt:lpstr>                    Rotor Speed: 672.9 | Wind speed: 4.27: Image processing threshold value: 25 </vt:lpstr>
      <vt:lpstr>Rotor Speed: 780.3rpm | Wind speed: 4.82m/s : Image processing threshold value: 25</vt:lpstr>
      <vt:lpstr>PowerPoint Presentation</vt:lpstr>
      <vt:lpstr>PowerPoint Presentation</vt:lpstr>
      <vt:lpstr>Bird Wing Aerofoil And Bird Flight Study </vt:lpstr>
      <vt:lpstr>PowerPoint Presentation</vt:lpstr>
      <vt:lpstr>PowerPoint Presentation</vt:lpstr>
      <vt:lpstr>PowerPoint Presentation</vt:lpstr>
      <vt:lpstr>         Bird Flight Analysis  Wind speed: 4.9m/s  Rotor speed: 795RPM  Shutter speed of camera: 50frames per second Image processing threshold : 24 </vt:lpstr>
      <vt:lpstr>Upstroke</vt:lpstr>
      <vt:lpstr>Downstroke</vt:lpstr>
      <vt:lpstr>Stalling Flight</vt:lpstr>
      <vt:lpstr>Take Off</vt:lpstr>
      <vt:lpstr>CONCLUSION AND RESULTS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A Transformable Aero-foil Based On a Bird’s Flight</dc:title>
  <dc:creator>Pranav Chauhan</dc:creator>
  <cp:lastModifiedBy>Rajiv Kumar Gupta</cp:lastModifiedBy>
  <cp:revision>85</cp:revision>
  <dcterms:created xsi:type="dcterms:W3CDTF">2017-02-26T10:12:27Z</dcterms:created>
  <dcterms:modified xsi:type="dcterms:W3CDTF">2017-05-30T05:04:33Z</dcterms:modified>
</cp:coreProperties>
</file>